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notesMasterIdLst>
    <p:notesMasterId r:id="rId26"/>
  </p:notesMasterIdLst>
  <p:sldIdLst>
    <p:sldId id="324" r:id="rId2"/>
    <p:sldId id="358" r:id="rId3"/>
    <p:sldId id="359" r:id="rId4"/>
    <p:sldId id="360" r:id="rId5"/>
    <p:sldId id="361" r:id="rId6"/>
    <p:sldId id="259" r:id="rId7"/>
    <p:sldId id="260" r:id="rId8"/>
    <p:sldId id="261" r:id="rId9"/>
    <p:sldId id="262" r:id="rId10"/>
    <p:sldId id="263" r:id="rId11"/>
    <p:sldId id="297" r:id="rId12"/>
    <p:sldId id="362" r:id="rId13"/>
    <p:sldId id="363" r:id="rId14"/>
    <p:sldId id="364" r:id="rId15"/>
    <p:sldId id="365" r:id="rId16"/>
    <p:sldId id="368" r:id="rId17"/>
    <p:sldId id="369" r:id="rId18"/>
    <p:sldId id="377" r:id="rId19"/>
    <p:sldId id="367" r:id="rId20"/>
    <p:sldId id="275" r:id="rId21"/>
    <p:sldId id="276" r:id="rId22"/>
    <p:sldId id="372" r:id="rId23"/>
    <p:sldId id="375" r:id="rId24"/>
    <p:sldId id="376"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A700"/>
    <a:srgbClr val="FF9300"/>
    <a:srgbClr val="FDC000"/>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965FF3-50F8-08A0-E565-6C66916B248A}" v="81" dt="2023-06-12T23:14:19.236"/>
    <p1510:client id="{711EA2BD-F48F-DBD3-C190-BBA7EAE82BBF}" v="15" dt="2023-06-12T22:24:23.098"/>
    <p1510:client id="{97F40516-C208-B7BD-D152-17E998AD10EE}" v="14" dt="2023-06-12T23:15:22.0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LBRIDE, Neil (Dr)" userId="S::s2114139@glos.ac.uk::d2617fa0-2539-49ff-b646-38edb7a67047" providerId="AD" clId="Web-{0F965FF3-50F8-08A0-E565-6C66916B248A}"/>
    <pc:docChg chg="addSld delSld modSld">
      <pc:chgData name="GILBRIDE, Neil (Dr)" userId="S::s2114139@glos.ac.uk::d2617fa0-2539-49ff-b646-38edb7a67047" providerId="AD" clId="Web-{0F965FF3-50F8-08A0-E565-6C66916B248A}" dt="2023-06-12T23:14:19.236" v="60"/>
      <pc:docMkLst>
        <pc:docMk/>
      </pc:docMkLst>
      <pc:sldChg chg="addSp modSp">
        <pc:chgData name="GILBRIDE, Neil (Dr)" userId="S::s2114139@glos.ac.uk::d2617fa0-2539-49ff-b646-38edb7a67047" providerId="AD" clId="Web-{0F965FF3-50F8-08A0-E565-6C66916B248A}" dt="2023-06-12T23:14:13.095" v="59" actId="1076"/>
        <pc:sldMkLst>
          <pc:docMk/>
          <pc:sldMk cId="129764950" sldId="324"/>
        </pc:sldMkLst>
        <pc:picChg chg="add mod">
          <ac:chgData name="GILBRIDE, Neil (Dr)" userId="S::s2114139@glos.ac.uk::d2617fa0-2539-49ff-b646-38edb7a67047" providerId="AD" clId="Web-{0F965FF3-50F8-08A0-E565-6C66916B248A}" dt="2023-06-12T23:14:13.095" v="59" actId="1076"/>
          <ac:picMkLst>
            <pc:docMk/>
            <pc:sldMk cId="129764950" sldId="324"/>
            <ac:picMk id="3" creationId="{3958A103-A4CD-B5BC-9FDA-C2555663BA53}"/>
          </ac:picMkLst>
        </pc:picChg>
      </pc:sldChg>
      <pc:sldChg chg="del">
        <pc:chgData name="GILBRIDE, Neil (Dr)" userId="S::s2114139@glos.ac.uk::d2617fa0-2539-49ff-b646-38edb7a67047" providerId="AD" clId="Web-{0F965FF3-50F8-08A0-E565-6C66916B248A}" dt="2023-06-12T23:14:19.236" v="60"/>
        <pc:sldMkLst>
          <pc:docMk/>
          <pc:sldMk cId="1053976823" sldId="357"/>
        </pc:sldMkLst>
      </pc:sldChg>
      <pc:sldChg chg="modSp">
        <pc:chgData name="GILBRIDE, Neil (Dr)" userId="S::s2114139@glos.ac.uk::d2617fa0-2539-49ff-b646-38edb7a67047" providerId="AD" clId="Web-{0F965FF3-50F8-08A0-E565-6C66916B248A}" dt="2023-06-12T23:12:24.857" v="15" actId="20577"/>
        <pc:sldMkLst>
          <pc:docMk/>
          <pc:sldMk cId="2220165691" sldId="359"/>
        </pc:sldMkLst>
        <pc:spChg chg="mod">
          <ac:chgData name="GILBRIDE, Neil (Dr)" userId="S::s2114139@glos.ac.uk::d2617fa0-2539-49ff-b646-38edb7a67047" providerId="AD" clId="Web-{0F965FF3-50F8-08A0-E565-6C66916B248A}" dt="2023-06-12T23:12:14.591" v="7" actId="20577"/>
          <ac:spMkLst>
            <pc:docMk/>
            <pc:sldMk cId="2220165691" sldId="359"/>
            <ac:spMk id="2" creationId="{663500E2-C9EF-D4D3-9497-D78C79E29C61}"/>
          </ac:spMkLst>
        </pc:spChg>
        <pc:spChg chg="mod">
          <ac:chgData name="GILBRIDE, Neil (Dr)" userId="S::s2114139@glos.ac.uk::d2617fa0-2539-49ff-b646-38edb7a67047" providerId="AD" clId="Web-{0F965FF3-50F8-08A0-E565-6C66916B248A}" dt="2023-06-12T23:12:24.857" v="15" actId="20577"/>
          <ac:spMkLst>
            <pc:docMk/>
            <pc:sldMk cId="2220165691" sldId="359"/>
            <ac:spMk id="4" creationId="{8CD41976-A71A-2BBE-26B8-2CD22501B974}"/>
          </ac:spMkLst>
        </pc:spChg>
      </pc:sldChg>
      <pc:sldChg chg="modSp">
        <pc:chgData name="GILBRIDE, Neil (Dr)" userId="S::s2114139@glos.ac.uk::d2617fa0-2539-49ff-b646-38edb7a67047" providerId="AD" clId="Web-{0F965FF3-50F8-08A0-E565-6C66916B248A}" dt="2023-06-12T23:11:43.450" v="2" actId="20577"/>
        <pc:sldMkLst>
          <pc:docMk/>
          <pc:sldMk cId="2359354736" sldId="365"/>
        </pc:sldMkLst>
        <pc:spChg chg="mod">
          <ac:chgData name="GILBRIDE, Neil (Dr)" userId="S::s2114139@glos.ac.uk::d2617fa0-2539-49ff-b646-38edb7a67047" providerId="AD" clId="Web-{0F965FF3-50F8-08A0-E565-6C66916B248A}" dt="2023-06-12T23:11:43.450" v="2" actId="20577"/>
          <ac:spMkLst>
            <pc:docMk/>
            <pc:sldMk cId="2359354736" sldId="365"/>
            <ac:spMk id="6" creationId="{22F328C9-7134-9238-59A0-5E7CD3A35188}"/>
          </ac:spMkLst>
        </pc:spChg>
      </pc:sldChg>
      <pc:sldChg chg="modSp">
        <pc:chgData name="GILBRIDE, Neil (Dr)" userId="S::s2114139@glos.ac.uk::d2617fa0-2539-49ff-b646-38edb7a67047" providerId="AD" clId="Web-{0F965FF3-50F8-08A0-E565-6C66916B248A}" dt="2023-06-12T23:11:53.356" v="3" actId="20577"/>
        <pc:sldMkLst>
          <pc:docMk/>
          <pc:sldMk cId="150810594" sldId="367"/>
        </pc:sldMkLst>
        <pc:spChg chg="mod">
          <ac:chgData name="GILBRIDE, Neil (Dr)" userId="S::s2114139@glos.ac.uk::d2617fa0-2539-49ff-b646-38edb7a67047" providerId="AD" clId="Web-{0F965FF3-50F8-08A0-E565-6C66916B248A}" dt="2023-06-12T23:11:53.356" v="3" actId="20577"/>
          <ac:spMkLst>
            <pc:docMk/>
            <pc:sldMk cId="150810594" sldId="367"/>
            <ac:spMk id="6" creationId="{35548FFC-D658-14C5-D084-DEF08CEACB51}"/>
          </ac:spMkLst>
        </pc:spChg>
      </pc:sldChg>
      <pc:sldChg chg="del">
        <pc:chgData name="GILBRIDE, Neil (Dr)" userId="S::s2114139@glos.ac.uk::d2617fa0-2539-49ff-b646-38edb7a67047" providerId="AD" clId="Web-{0F965FF3-50F8-08A0-E565-6C66916B248A}" dt="2023-06-12T22:55:10.976" v="1"/>
        <pc:sldMkLst>
          <pc:docMk/>
          <pc:sldMk cId="80715036" sldId="370"/>
        </pc:sldMkLst>
      </pc:sldChg>
      <pc:sldChg chg="del">
        <pc:chgData name="GILBRIDE, Neil (Dr)" userId="S::s2114139@glos.ac.uk::d2617fa0-2539-49ff-b646-38edb7a67047" providerId="AD" clId="Web-{0F965FF3-50F8-08A0-E565-6C66916B248A}" dt="2023-06-12T22:55:08.351" v="0"/>
        <pc:sldMkLst>
          <pc:docMk/>
          <pc:sldMk cId="719286470" sldId="371"/>
        </pc:sldMkLst>
      </pc:sldChg>
      <pc:sldChg chg="del">
        <pc:chgData name="GILBRIDE, Neil (Dr)" userId="S::s2114139@glos.ac.uk::d2617fa0-2539-49ff-b646-38edb7a67047" providerId="AD" clId="Web-{0F965FF3-50F8-08A0-E565-6C66916B248A}" dt="2023-06-12T23:11:58.309" v="4"/>
        <pc:sldMkLst>
          <pc:docMk/>
          <pc:sldMk cId="1501063137" sldId="373"/>
        </pc:sldMkLst>
      </pc:sldChg>
      <pc:sldChg chg="del">
        <pc:chgData name="GILBRIDE, Neil (Dr)" userId="S::s2114139@glos.ac.uk::d2617fa0-2539-49ff-b646-38edb7a67047" providerId="AD" clId="Web-{0F965FF3-50F8-08A0-E565-6C66916B248A}" dt="2023-06-12T23:11:59.231" v="5"/>
        <pc:sldMkLst>
          <pc:docMk/>
          <pc:sldMk cId="3385515909" sldId="374"/>
        </pc:sldMkLst>
      </pc:sldChg>
      <pc:sldChg chg="modSp new">
        <pc:chgData name="GILBRIDE, Neil (Dr)" userId="S::s2114139@glos.ac.uk::d2617fa0-2539-49ff-b646-38edb7a67047" providerId="AD" clId="Web-{0F965FF3-50F8-08A0-E565-6C66916B248A}" dt="2023-06-12T23:13:20.827" v="55" actId="20577"/>
        <pc:sldMkLst>
          <pc:docMk/>
          <pc:sldMk cId="3548027368" sldId="377"/>
        </pc:sldMkLst>
        <pc:spChg chg="mod">
          <ac:chgData name="GILBRIDE, Neil (Dr)" userId="S::s2114139@glos.ac.uk::d2617fa0-2539-49ff-b646-38edb7a67047" providerId="AD" clId="Web-{0F965FF3-50F8-08A0-E565-6C66916B248A}" dt="2023-06-12T23:12:55.436" v="18" actId="20577"/>
          <ac:spMkLst>
            <pc:docMk/>
            <pc:sldMk cId="3548027368" sldId="377"/>
            <ac:spMk id="2" creationId="{9D6ED5DE-2681-6331-9D8C-D713EEEC9EC7}"/>
          </ac:spMkLst>
        </pc:spChg>
        <pc:spChg chg="mod">
          <ac:chgData name="GILBRIDE, Neil (Dr)" userId="S::s2114139@glos.ac.uk::d2617fa0-2539-49ff-b646-38edb7a67047" providerId="AD" clId="Web-{0F965FF3-50F8-08A0-E565-6C66916B248A}" dt="2023-06-12T23:13:20.827" v="55" actId="20577"/>
          <ac:spMkLst>
            <pc:docMk/>
            <pc:sldMk cId="3548027368" sldId="377"/>
            <ac:spMk id="3" creationId="{E00E49C8-F589-EC56-61C7-A7F92B4D721C}"/>
          </ac:spMkLst>
        </pc:spChg>
      </pc:sldChg>
    </pc:docChg>
  </pc:docChgLst>
  <pc:docChgLst>
    <pc:chgData name="GILBRIDE, Neil (Dr)" userId="S::s2114139@glos.ac.uk::d2617fa0-2539-49ff-b646-38edb7a67047" providerId="AD" clId="Web-{711EA2BD-F48F-DBD3-C190-BBA7EAE82BBF}"/>
    <pc:docChg chg="modSld">
      <pc:chgData name="GILBRIDE, Neil (Dr)" userId="S::s2114139@glos.ac.uk::d2617fa0-2539-49ff-b646-38edb7a67047" providerId="AD" clId="Web-{711EA2BD-F48F-DBD3-C190-BBA7EAE82BBF}" dt="2023-06-12T22:24:23.098" v="14"/>
      <pc:docMkLst>
        <pc:docMk/>
      </pc:docMkLst>
      <pc:sldChg chg="delSp">
        <pc:chgData name="GILBRIDE, Neil (Dr)" userId="S::s2114139@glos.ac.uk::d2617fa0-2539-49ff-b646-38edb7a67047" providerId="AD" clId="Web-{711EA2BD-F48F-DBD3-C190-BBA7EAE82BBF}" dt="2023-06-12T22:24:23.098" v="14"/>
        <pc:sldMkLst>
          <pc:docMk/>
          <pc:sldMk cId="3956404767" sldId="360"/>
        </pc:sldMkLst>
        <pc:spChg chg="del">
          <ac:chgData name="GILBRIDE, Neil (Dr)" userId="S::s2114139@glos.ac.uk::d2617fa0-2539-49ff-b646-38edb7a67047" providerId="AD" clId="Web-{711EA2BD-F48F-DBD3-C190-BBA7EAE82BBF}" dt="2023-06-12T22:24:23.098" v="14"/>
          <ac:spMkLst>
            <pc:docMk/>
            <pc:sldMk cId="3956404767" sldId="360"/>
            <ac:spMk id="5" creationId="{67EEAD2A-A4B4-6656-FF1C-D4DEF1810200}"/>
          </ac:spMkLst>
        </pc:spChg>
        <pc:spChg chg="del">
          <ac:chgData name="GILBRIDE, Neil (Dr)" userId="S::s2114139@glos.ac.uk::d2617fa0-2539-49ff-b646-38edb7a67047" providerId="AD" clId="Web-{711EA2BD-F48F-DBD3-C190-BBA7EAE82BBF}" dt="2023-06-12T22:24:23.098" v="13"/>
          <ac:spMkLst>
            <pc:docMk/>
            <pc:sldMk cId="3956404767" sldId="360"/>
            <ac:spMk id="6" creationId="{E2BF8D06-CAF3-7C3A-7DB6-A30B0B0353A7}"/>
          </ac:spMkLst>
        </pc:spChg>
        <pc:spChg chg="del">
          <ac:chgData name="GILBRIDE, Neil (Dr)" userId="S::s2114139@glos.ac.uk::d2617fa0-2539-49ff-b646-38edb7a67047" providerId="AD" clId="Web-{711EA2BD-F48F-DBD3-C190-BBA7EAE82BBF}" dt="2023-06-12T22:24:23.098" v="12"/>
          <ac:spMkLst>
            <pc:docMk/>
            <pc:sldMk cId="3956404767" sldId="360"/>
            <ac:spMk id="7" creationId="{AA0FC68F-5CC6-1D57-E93C-5EF8216AD7FB}"/>
          </ac:spMkLst>
        </pc:spChg>
        <pc:spChg chg="del">
          <ac:chgData name="GILBRIDE, Neil (Dr)" userId="S::s2114139@glos.ac.uk::d2617fa0-2539-49ff-b646-38edb7a67047" providerId="AD" clId="Web-{711EA2BD-F48F-DBD3-C190-BBA7EAE82BBF}" dt="2023-06-12T22:24:23.098" v="11"/>
          <ac:spMkLst>
            <pc:docMk/>
            <pc:sldMk cId="3956404767" sldId="360"/>
            <ac:spMk id="8" creationId="{00C99CDD-573E-BFA4-B14A-958D3B5CFF10}"/>
          </ac:spMkLst>
        </pc:spChg>
        <pc:spChg chg="del">
          <ac:chgData name="GILBRIDE, Neil (Dr)" userId="S::s2114139@glos.ac.uk::d2617fa0-2539-49ff-b646-38edb7a67047" providerId="AD" clId="Web-{711EA2BD-F48F-DBD3-C190-BBA7EAE82BBF}" dt="2023-06-12T22:24:23.098" v="10"/>
          <ac:spMkLst>
            <pc:docMk/>
            <pc:sldMk cId="3956404767" sldId="360"/>
            <ac:spMk id="9" creationId="{8C6B55F6-5058-3A7C-988F-748F7F7CF8E9}"/>
          </ac:spMkLst>
        </pc:spChg>
        <pc:spChg chg="del">
          <ac:chgData name="GILBRIDE, Neil (Dr)" userId="S::s2114139@glos.ac.uk::d2617fa0-2539-49ff-b646-38edb7a67047" providerId="AD" clId="Web-{711EA2BD-F48F-DBD3-C190-BBA7EAE82BBF}" dt="2023-06-12T22:24:23.098" v="9"/>
          <ac:spMkLst>
            <pc:docMk/>
            <pc:sldMk cId="3956404767" sldId="360"/>
            <ac:spMk id="10" creationId="{5F5563CE-C402-8B63-09A7-44B1A1175DBD}"/>
          </ac:spMkLst>
        </pc:spChg>
        <pc:spChg chg="del">
          <ac:chgData name="GILBRIDE, Neil (Dr)" userId="S::s2114139@glos.ac.uk::d2617fa0-2539-49ff-b646-38edb7a67047" providerId="AD" clId="Web-{711EA2BD-F48F-DBD3-C190-BBA7EAE82BBF}" dt="2023-06-12T22:24:23.098" v="8"/>
          <ac:spMkLst>
            <pc:docMk/>
            <pc:sldMk cId="3956404767" sldId="360"/>
            <ac:spMk id="11" creationId="{C64AB8D4-EF96-7CFD-A777-FD3C6ACD6DE9}"/>
          </ac:spMkLst>
        </pc:spChg>
        <pc:spChg chg="del">
          <ac:chgData name="GILBRIDE, Neil (Dr)" userId="S::s2114139@glos.ac.uk::d2617fa0-2539-49ff-b646-38edb7a67047" providerId="AD" clId="Web-{711EA2BD-F48F-DBD3-C190-BBA7EAE82BBF}" dt="2023-06-12T22:24:23.098" v="7"/>
          <ac:spMkLst>
            <pc:docMk/>
            <pc:sldMk cId="3956404767" sldId="360"/>
            <ac:spMk id="12" creationId="{AA1C06DF-870F-5760-569F-C0B3426FD822}"/>
          </ac:spMkLst>
        </pc:spChg>
        <pc:spChg chg="del">
          <ac:chgData name="GILBRIDE, Neil (Dr)" userId="S::s2114139@glos.ac.uk::d2617fa0-2539-49ff-b646-38edb7a67047" providerId="AD" clId="Web-{711EA2BD-F48F-DBD3-C190-BBA7EAE82BBF}" dt="2023-06-12T22:24:23.098" v="6"/>
          <ac:spMkLst>
            <pc:docMk/>
            <pc:sldMk cId="3956404767" sldId="360"/>
            <ac:spMk id="13" creationId="{F2EE8067-0980-6866-748C-732BEB6A13E5}"/>
          </ac:spMkLst>
        </pc:spChg>
        <pc:spChg chg="del">
          <ac:chgData name="GILBRIDE, Neil (Dr)" userId="S::s2114139@glos.ac.uk::d2617fa0-2539-49ff-b646-38edb7a67047" providerId="AD" clId="Web-{711EA2BD-F48F-DBD3-C190-BBA7EAE82BBF}" dt="2023-06-12T22:24:23.098" v="5"/>
          <ac:spMkLst>
            <pc:docMk/>
            <pc:sldMk cId="3956404767" sldId="360"/>
            <ac:spMk id="14" creationId="{0B2FDEED-E496-F34B-B124-7EC1E1A69209}"/>
          </ac:spMkLst>
        </pc:spChg>
        <pc:spChg chg="del">
          <ac:chgData name="GILBRIDE, Neil (Dr)" userId="S::s2114139@glos.ac.uk::d2617fa0-2539-49ff-b646-38edb7a67047" providerId="AD" clId="Web-{711EA2BD-F48F-DBD3-C190-BBA7EAE82BBF}" dt="2023-06-12T22:24:23.098" v="4"/>
          <ac:spMkLst>
            <pc:docMk/>
            <pc:sldMk cId="3956404767" sldId="360"/>
            <ac:spMk id="15" creationId="{EFD1CD4C-F28F-D973-9F10-8CDD772C23B8}"/>
          </ac:spMkLst>
        </pc:spChg>
        <pc:spChg chg="del">
          <ac:chgData name="GILBRIDE, Neil (Dr)" userId="S::s2114139@glos.ac.uk::d2617fa0-2539-49ff-b646-38edb7a67047" providerId="AD" clId="Web-{711EA2BD-F48F-DBD3-C190-BBA7EAE82BBF}" dt="2023-06-12T22:24:23.098" v="3"/>
          <ac:spMkLst>
            <pc:docMk/>
            <pc:sldMk cId="3956404767" sldId="360"/>
            <ac:spMk id="16" creationId="{C84F4DDC-7C22-9444-A8FC-B78BA7D923FE}"/>
          </ac:spMkLst>
        </pc:spChg>
        <pc:spChg chg="del">
          <ac:chgData name="GILBRIDE, Neil (Dr)" userId="S::s2114139@glos.ac.uk::d2617fa0-2539-49ff-b646-38edb7a67047" providerId="AD" clId="Web-{711EA2BD-F48F-DBD3-C190-BBA7EAE82BBF}" dt="2023-06-12T22:24:23.098" v="2"/>
          <ac:spMkLst>
            <pc:docMk/>
            <pc:sldMk cId="3956404767" sldId="360"/>
            <ac:spMk id="17" creationId="{7DC27C53-0A80-F6B3-6149-E7917D9B0B34}"/>
          </ac:spMkLst>
        </pc:spChg>
        <pc:spChg chg="del">
          <ac:chgData name="GILBRIDE, Neil (Dr)" userId="S::s2114139@glos.ac.uk::d2617fa0-2539-49ff-b646-38edb7a67047" providerId="AD" clId="Web-{711EA2BD-F48F-DBD3-C190-BBA7EAE82BBF}" dt="2023-06-12T22:24:23.098" v="1"/>
          <ac:spMkLst>
            <pc:docMk/>
            <pc:sldMk cId="3956404767" sldId="360"/>
            <ac:spMk id="18" creationId="{AD94EED5-5156-8810-5B70-89F0C2203BF7}"/>
          </ac:spMkLst>
        </pc:spChg>
        <pc:spChg chg="del">
          <ac:chgData name="GILBRIDE, Neil (Dr)" userId="S::s2114139@glos.ac.uk::d2617fa0-2539-49ff-b646-38edb7a67047" providerId="AD" clId="Web-{711EA2BD-F48F-DBD3-C190-BBA7EAE82BBF}" dt="2023-06-12T22:24:23.098" v="0"/>
          <ac:spMkLst>
            <pc:docMk/>
            <pc:sldMk cId="3956404767" sldId="360"/>
            <ac:spMk id="19" creationId="{65DF177B-25D3-A27F-3A3C-0F9DB42D4406}"/>
          </ac:spMkLst>
        </pc:spChg>
      </pc:sldChg>
    </pc:docChg>
  </pc:docChgLst>
  <pc:docChgLst>
    <pc:chgData name="GILBRIDE, Neil (Dr)" userId="S::s2114139@glos.ac.uk::d2617fa0-2539-49ff-b646-38edb7a67047" providerId="AD" clId="Web-{97F40516-C208-B7BD-D152-17E998AD10EE}"/>
    <pc:docChg chg="modSld">
      <pc:chgData name="GILBRIDE, Neil (Dr)" userId="S::s2114139@glos.ac.uk::d2617fa0-2539-49ff-b646-38edb7a67047" providerId="AD" clId="Web-{97F40516-C208-B7BD-D152-17E998AD10EE}" dt="2023-06-12T23:15:22.051" v="13" actId="1076"/>
      <pc:docMkLst>
        <pc:docMk/>
      </pc:docMkLst>
      <pc:sldChg chg="addSp modSp">
        <pc:chgData name="GILBRIDE, Neil (Dr)" userId="S::s2114139@glos.ac.uk::d2617fa0-2539-49ff-b646-38edb7a67047" providerId="AD" clId="Web-{97F40516-C208-B7BD-D152-17E998AD10EE}" dt="2023-06-12T23:15:22.051" v="13" actId="1076"/>
        <pc:sldMkLst>
          <pc:docMk/>
          <pc:sldMk cId="3956404767" sldId="360"/>
        </pc:sldMkLst>
        <pc:spChg chg="mod">
          <ac:chgData name="GILBRIDE, Neil (Dr)" userId="S::s2114139@glos.ac.uk::d2617fa0-2539-49ff-b646-38edb7a67047" providerId="AD" clId="Web-{97F40516-C208-B7BD-D152-17E998AD10EE}" dt="2023-06-12T23:15:15.752" v="11" actId="20577"/>
          <ac:spMkLst>
            <pc:docMk/>
            <pc:sldMk cId="3956404767" sldId="360"/>
            <ac:spMk id="2" creationId="{663500E2-C9EF-D4D3-9497-D78C79E29C61}"/>
          </ac:spMkLst>
        </pc:spChg>
        <pc:spChg chg="add mod">
          <ac:chgData name="GILBRIDE, Neil (Dr)" userId="S::s2114139@glos.ac.uk::d2617fa0-2539-49ff-b646-38edb7a67047" providerId="AD" clId="Web-{97F40516-C208-B7BD-D152-17E998AD10EE}" dt="2023-06-12T23:15:22.051" v="13" actId="1076"/>
          <ac:spMkLst>
            <pc:docMk/>
            <pc:sldMk cId="3956404767" sldId="360"/>
            <ac:spMk id="4" creationId="{57B471C4-918B-E31D-63F1-1B376A720295}"/>
          </ac:spMkLst>
        </pc:spChg>
        <pc:picChg chg="add">
          <ac:chgData name="GILBRIDE, Neil (Dr)" userId="S::s2114139@glos.ac.uk::d2617fa0-2539-49ff-b646-38edb7a67047" providerId="AD" clId="Web-{97F40516-C208-B7BD-D152-17E998AD10EE}" dt="2023-06-12T23:15:16.221" v="12"/>
          <ac:picMkLst>
            <pc:docMk/>
            <pc:sldMk cId="3956404767" sldId="360"/>
            <ac:picMk id="3" creationId="{416CA426-C8F6-4C8F-A741-DAE886F1C85F}"/>
          </ac:picMkLst>
        </pc:pic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diagrams/_rels/data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diagrams/_rels/drawing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s>
</file>

<file path=ppt/diagrams/colors1.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89B255-3997-481B-BCB9-56A3F9553C64}" type="doc">
      <dgm:prSet loTypeId="urn:microsoft.com/office/officeart/2018/2/layout/IconLabelList" loCatId="icon" qsTypeId="urn:microsoft.com/office/officeart/2005/8/quickstyle/simple1" qsCatId="simple" csTypeId="urn:microsoft.com/office/officeart/2018/5/colors/Iconchunking_neutralbg_accent1_2" csCatId="accent1" phldr="1"/>
      <dgm:spPr/>
      <dgm:t>
        <a:bodyPr/>
        <a:lstStyle/>
        <a:p>
          <a:endParaRPr lang="en-US"/>
        </a:p>
      </dgm:t>
    </dgm:pt>
    <dgm:pt modelId="{F2892920-0604-46F8-8C07-6D510BDE48E1}">
      <dgm:prSet custT="1"/>
      <dgm:spPr/>
      <dgm:t>
        <a:bodyPr/>
        <a:lstStyle/>
        <a:p>
          <a:pPr>
            <a:lnSpc>
              <a:spcPct val="100000"/>
            </a:lnSpc>
          </a:pPr>
          <a:r>
            <a:rPr lang="en-US" sz="2000" b="0"/>
            <a:t>Some parts of the problem are unique</a:t>
          </a:r>
        </a:p>
      </dgm:t>
    </dgm:pt>
    <dgm:pt modelId="{CA3E10DE-BC3C-4432-960A-3DCB278A3A24}" type="parTrans" cxnId="{8F443AA7-CD3D-41F0-A4BC-98A4BE361C59}">
      <dgm:prSet/>
      <dgm:spPr/>
      <dgm:t>
        <a:bodyPr/>
        <a:lstStyle/>
        <a:p>
          <a:endParaRPr lang="en-US"/>
        </a:p>
      </dgm:t>
    </dgm:pt>
    <dgm:pt modelId="{417B0A68-1B1F-4DC2-A970-B32F6B931563}" type="sibTrans" cxnId="{8F443AA7-CD3D-41F0-A4BC-98A4BE361C59}">
      <dgm:prSet/>
      <dgm:spPr/>
      <dgm:t>
        <a:bodyPr/>
        <a:lstStyle/>
        <a:p>
          <a:endParaRPr lang="en-US"/>
        </a:p>
      </dgm:t>
    </dgm:pt>
    <dgm:pt modelId="{55F4E75A-4D77-490C-A97F-AC284822B831}">
      <dgm:prSet custT="1"/>
      <dgm:spPr/>
      <dgm:t>
        <a:bodyPr/>
        <a:lstStyle/>
        <a:p>
          <a:pPr>
            <a:lnSpc>
              <a:spcPct val="100000"/>
            </a:lnSpc>
          </a:pPr>
          <a:r>
            <a:rPr lang="en-US" sz="2000" b="0"/>
            <a:t>Other people would provide an alternative description of the problem. </a:t>
          </a:r>
        </a:p>
      </dgm:t>
    </dgm:pt>
    <dgm:pt modelId="{1652CF1D-F998-475C-984A-2DBEE0708306}" type="parTrans" cxnId="{57F7B956-0463-4B0D-8ADA-5DC26DCAB1E4}">
      <dgm:prSet/>
      <dgm:spPr/>
      <dgm:t>
        <a:bodyPr/>
        <a:lstStyle/>
        <a:p>
          <a:endParaRPr lang="en-US"/>
        </a:p>
      </dgm:t>
    </dgm:pt>
    <dgm:pt modelId="{1113DD00-0712-4C34-8DDC-D75AB883B79D}" type="sibTrans" cxnId="{57F7B956-0463-4B0D-8ADA-5DC26DCAB1E4}">
      <dgm:prSet/>
      <dgm:spPr/>
      <dgm:t>
        <a:bodyPr/>
        <a:lstStyle/>
        <a:p>
          <a:endParaRPr lang="en-US"/>
        </a:p>
      </dgm:t>
    </dgm:pt>
    <dgm:pt modelId="{573443EA-C29A-4CDF-AFB9-33964770EF8C}">
      <dgm:prSet custT="1"/>
      <dgm:spPr/>
      <dgm:t>
        <a:bodyPr/>
        <a:lstStyle/>
        <a:p>
          <a:pPr>
            <a:lnSpc>
              <a:spcPct val="100000"/>
            </a:lnSpc>
          </a:pPr>
          <a:r>
            <a:rPr lang="en-US" sz="2000" b="0"/>
            <a:t>The problem is linked to another problem or solution. </a:t>
          </a:r>
        </a:p>
      </dgm:t>
    </dgm:pt>
    <dgm:pt modelId="{993C0E36-C508-4785-B6B5-9E0C7B2DCD2C}" type="parTrans" cxnId="{7F190AF0-64A1-4C24-A01F-02A2D21A9D00}">
      <dgm:prSet/>
      <dgm:spPr/>
      <dgm:t>
        <a:bodyPr/>
        <a:lstStyle/>
        <a:p>
          <a:endParaRPr lang="en-US"/>
        </a:p>
      </dgm:t>
    </dgm:pt>
    <dgm:pt modelId="{5030B110-9BE9-41A3-9594-291BBF960B1B}" type="sibTrans" cxnId="{7F190AF0-64A1-4C24-A01F-02A2D21A9D00}">
      <dgm:prSet/>
      <dgm:spPr/>
      <dgm:t>
        <a:bodyPr/>
        <a:lstStyle/>
        <a:p>
          <a:endParaRPr lang="en-US"/>
        </a:p>
      </dgm:t>
    </dgm:pt>
    <dgm:pt modelId="{0C13F4DE-FAB7-4B71-9F0E-5E394A8728F9}" type="pres">
      <dgm:prSet presAssocID="{3189B255-3997-481B-BCB9-56A3F9553C64}" presName="root" presStyleCnt="0">
        <dgm:presLayoutVars>
          <dgm:dir/>
          <dgm:resizeHandles val="exact"/>
        </dgm:presLayoutVars>
      </dgm:prSet>
      <dgm:spPr/>
    </dgm:pt>
    <dgm:pt modelId="{DBB05CDF-40E2-47DC-A595-EA73B172C631}" type="pres">
      <dgm:prSet presAssocID="{F2892920-0604-46F8-8C07-6D510BDE48E1}" presName="compNode" presStyleCnt="0"/>
      <dgm:spPr/>
    </dgm:pt>
    <dgm:pt modelId="{AD650B2F-07E3-4857-8068-0FB298029B3E}" type="pres">
      <dgm:prSet presAssocID="{F2892920-0604-46F8-8C07-6D510BDE48E1}"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NA"/>
        </a:ext>
      </dgm:extLst>
    </dgm:pt>
    <dgm:pt modelId="{384EC7C6-E141-471C-AD3F-BA5801CDDDC1}" type="pres">
      <dgm:prSet presAssocID="{F2892920-0604-46F8-8C07-6D510BDE48E1}" presName="spaceRect" presStyleCnt="0"/>
      <dgm:spPr/>
    </dgm:pt>
    <dgm:pt modelId="{44974F02-1715-46A7-848E-96B761D9C7FC}" type="pres">
      <dgm:prSet presAssocID="{F2892920-0604-46F8-8C07-6D510BDE48E1}" presName="textRect" presStyleLbl="revTx" presStyleIdx="0" presStyleCnt="3">
        <dgm:presLayoutVars>
          <dgm:chMax val="1"/>
          <dgm:chPref val="1"/>
        </dgm:presLayoutVars>
      </dgm:prSet>
      <dgm:spPr/>
    </dgm:pt>
    <dgm:pt modelId="{E6F0F8A6-6CFF-44AC-B926-E7E007690E57}" type="pres">
      <dgm:prSet presAssocID="{417B0A68-1B1F-4DC2-A970-B32F6B931563}" presName="sibTrans" presStyleCnt="0"/>
      <dgm:spPr/>
    </dgm:pt>
    <dgm:pt modelId="{4E8E9151-1542-4CB5-93B2-F6AE1C774769}" type="pres">
      <dgm:prSet presAssocID="{55F4E75A-4D77-490C-A97F-AC284822B831}" presName="compNode" presStyleCnt="0"/>
      <dgm:spPr/>
    </dgm:pt>
    <dgm:pt modelId="{26461011-4654-4EF7-8673-2AA06D6E460F}" type="pres">
      <dgm:prSet presAssocID="{55F4E75A-4D77-490C-A97F-AC284822B831}"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Questions"/>
        </a:ext>
      </dgm:extLst>
    </dgm:pt>
    <dgm:pt modelId="{F8121EA9-7EE1-4AFC-A2CD-842B8CBC1585}" type="pres">
      <dgm:prSet presAssocID="{55F4E75A-4D77-490C-A97F-AC284822B831}" presName="spaceRect" presStyleCnt="0"/>
      <dgm:spPr/>
    </dgm:pt>
    <dgm:pt modelId="{6E828415-DA11-4587-BFF4-B5FF90D32AB3}" type="pres">
      <dgm:prSet presAssocID="{55F4E75A-4D77-490C-A97F-AC284822B831}" presName="textRect" presStyleLbl="revTx" presStyleIdx="1" presStyleCnt="3">
        <dgm:presLayoutVars>
          <dgm:chMax val="1"/>
          <dgm:chPref val="1"/>
        </dgm:presLayoutVars>
      </dgm:prSet>
      <dgm:spPr/>
    </dgm:pt>
    <dgm:pt modelId="{FA026C26-0F4F-4DEB-9774-36F8FD910067}" type="pres">
      <dgm:prSet presAssocID="{1113DD00-0712-4C34-8DDC-D75AB883B79D}" presName="sibTrans" presStyleCnt="0"/>
      <dgm:spPr/>
    </dgm:pt>
    <dgm:pt modelId="{50F56BB5-E5A2-478E-8DE0-2641357419A1}" type="pres">
      <dgm:prSet presAssocID="{573443EA-C29A-4CDF-AFB9-33964770EF8C}" presName="compNode" presStyleCnt="0"/>
      <dgm:spPr/>
    </dgm:pt>
    <dgm:pt modelId="{D6ED57ED-1FB0-412D-8CF4-F63DC1CB4E58}" type="pres">
      <dgm:prSet presAssocID="{573443EA-C29A-4CDF-AFB9-33964770EF8C}" presName="iconRect" presStyleLbl="node1" presStyleIdx="2" presStyleCnt="3"/>
      <dgm:spPr>
        <a:blipFill>
          <a:blip xmlns:r="http://schemas.openxmlformats.org/officeDocument/2006/relationships" r:embed="rId5">
            <a:extLs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ink with solid fill"/>
        </a:ext>
      </dgm:extLst>
    </dgm:pt>
    <dgm:pt modelId="{FC3D8A78-0E87-48B5-8814-941220FC679C}" type="pres">
      <dgm:prSet presAssocID="{573443EA-C29A-4CDF-AFB9-33964770EF8C}" presName="spaceRect" presStyleCnt="0"/>
      <dgm:spPr/>
    </dgm:pt>
    <dgm:pt modelId="{BDDCDD79-8A7B-456D-BF13-828A2B75DABD}" type="pres">
      <dgm:prSet presAssocID="{573443EA-C29A-4CDF-AFB9-33964770EF8C}" presName="textRect" presStyleLbl="revTx" presStyleIdx="2" presStyleCnt="3">
        <dgm:presLayoutVars>
          <dgm:chMax val="1"/>
          <dgm:chPref val="1"/>
        </dgm:presLayoutVars>
      </dgm:prSet>
      <dgm:spPr/>
    </dgm:pt>
  </dgm:ptLst>
  <dgm:cxnLst>
    <dgm:cxn modelId="{1E1F665F-FCD1-4F5A-8AEC-B3F1A14AA1DE}" type="presOf" srcId="{F2892920-0604-46F8-8C07-6D510BDE48E1}" destId="{44974F02-1715-46A7-848E-96B761D9C7FC}" srcOrd="0" destOrd="0" presId="urn:microsoft.com/office/officeart/2018/2/layout/IconLabelList"/>
    <dgm:cxn modelId="{56842F47-B765-4E69-97A8-508CE2522AC3}" type="presOf" srcId="{573443EA-C29A-4CDF-AFB9-33964770EF8C}" destId="{BDDCDD79-8A7B-456D-BF13-828A2B75DABD}" srcOrd="0" destOrd="0" presId="urn:microsoft.com/office/officeart/2018/2/layout/IconLabelList"/>
    <dgm:cxn modelId="{57F7B956-0463-4B0D-8ADA-5DC26DCAB1E4}" srcId="{3189B255-3997-481B-BCB9-56A3F9553C64}" destId="{55F4E75A-4D77-490C-A97F-AC284822B831}" srcOrd="1" destOrd="0" parTransId="{1652CF1D-F998-475C-984A-2DBEE0708306}" sibTransId="{1113DD00-0712-4C34-8DDC-D75AB883B79D}"/>
    <dgm:cxn modelId="{8F443AA7-CD3D-41F0-A4BC-98A4BE361C59}" srcId="{3189B255-3997-481B-BCB9-56A3F9553C64}" destId="{F2892920-0604-46F8-8C07-6D510BDE48E1}" srcOrd="0" destOrd="0" parTransId="{CA3E10DE-BC3C-4432-960A-3DCB278A3A24}" sibTransId="{417B0A68-1B1F-4DC2-A970-B32F6B931563}"/>
    <dgm:cxn modelId="{0EC961D6-E3D8-45DE-9993-BCCA4D8469A8}" type="presOf" srcId="{55F4E75A-4D77-490C-A97F-AC284822B831}" destId="{6E828415-DA11-4587-BFF4-B5FF90D32AB3}" srcOrd="0" destOrd="0" presId="urn:microsoft.com/office/officeart/2018/2/layout/IconLabelList"/>
    <dgm:cxn modelId="{585184E3-D971-4F61-B076-ED4622F2A502}" type="presOf" srcId="{3189B255-3997-481B-BCB9-56A3F9553C64}" destId="{0C13F4DE-FAB7-4B71-9F0E-5E394A8728F9}" srcOrd="0" destOrd="0" presId="urn:microsoft.com/office/officeart/2018/2/layout/IconLabelList"/>
    <dgm:cxn modelId="{7F190AF0-64A1-4C24-A01F-02A2D21A9D00}" srcId="{3189B255-3997-481B-BCB9-56A3F9553C64}" destId="{573443EA-C29A-4CDF-AFB9-33964770EF8C}" srcOrd="2" destOrd="0" parTransId="{993C0E36-C508-4785-B6B5-9E0C7B2DCD2C}" sibTransId="{5030B110-9BE9-41A3-9594-291BBF960B1B}"/>
    <dgm:cxn modelId="{F3D220C9-9B27-421E-AFE1-0FF47DB32FE2}" type="presParOf" srcId="{0C13F4DE-FAB7-4B71-9F0E-5E394A8728F9}" destId="{DBB05CDF-40E2-47DC-A595-EA73B172C631}" srcOrd="0" destOrd="0" presId="urn:microsoft.com/office/officeart/2018/2/layout/IconLabelList"/>
    <dgm:cxn modelId="{BBA33978-75AF-4D72-8C2A-135FDA92DF69}" type="presParOf" srcId="{DBB05CDF-40E2-47DC-A595-EA73B172C631}" destId="{AD650B2F-07E3-4857-8068-0FB298029B3E}" srcOrd="0" destOrd="0" presId="urn:microsoft.com/office/officeart/2018/2/layout/IconLabelList"/>
    <dgm:cxn modelId="{F5C5EEA9-0735-4005-AC35-163AC0D0391B}" type="presParOf" srcId="{DBB05CDF-40E2-47DC-A595-EA73B172C631}" destId="{384EC7C6-E141-471C-AD3F-BA5801CDDDC1}" srcOrd="1" destOrd="0" presId="urn:microsoft.com/office/officeart/2018/2/layout/IconLabelList"/>
    <dgm:cxn modelId="{A27047F4-6E39-49DE-B2A7-31340067DB5F}" type="presParOf" srcId="{DBB05CDF-40E2-47DC-A595-EA73B172C631}" destId="{44974F02-1715-46A7-848E-96B761D9C7FC}" srcOrd="2" destOrd="0" presId="urn:microsoft.com/office/officeart/2018/2/layout/IconLabelList"/>
    <dgm:cxn modelId="{D4F07E7D-E5B4-4E0F-A0E0-A3F2406C7612}" type="presParOf" srcId="{0C13F4DE-FAB7-4B71-9F0E-5E394A8728F9}" destId="{E6F0F8A6-6CFF-44AC-B926-E7E007690E57}" srcOrd="1" destOrd="0" presId="urn:microsoft.com/office/officeart/2018/2/layout/IconLabelList"/>
    <dgm:cxn modelId="{78B1041C-DB1A-40C3-8DB2-E2AF713B67AD}" type="presParOf" srcId="{0C13F4DE-FAB7-4B71-9F0E-5E394A8728F9}" destId="{4E8E9151-1542-4CB5-93B2-F6AE1C774769}" srcOrd="2" destOrd="0" presId="urn:microsoft.com/office/officeart/2018/2/layout/IconLabelList"/>
    <dgm:cxn modelId="{115C6E3F-1F1B-4D7E-BCE6-AA688278898D}" type="presParOf" srcId="{4E8E9151-1542-4CB5-93B2-F6AE1C774769}" destId="{26461011-4654-4EF7-8673-2AA06D6E460F}" srcOrd="0" destOrd="0" presId="urn:microsoft.com/office/officeart/2018/2/layout/IconLabelList"/>
    <dgm:cxn modelId="{F44D1DDF-6B58-472E-87F3-5187A6BD65F0}" type="presParOf" srcId="{4E8E9151-1542-4CB5-93B2-F6AE1C774769}" destId="{F8121EA9-7EE1-4AFC-A2CD-842B8CBC1585}" srcOrd="1" destOrd="0" presId="urn:microsoft.com/office/officeart/2018/2/layout/IconLabelList"/>
    <dgm:cxn modelId="{D551BE90-D131-41E5-B832-3317C9905F47}" type="presParOf" srcId="{4E8E9151-1542-4CB5-93B2-F6AE1C774769}" destId="{6E828415-DA11-4587-BFF4-B5FF90D32AB3}" srcOrd="2" destOrd="0" presId="urn:microsoft.com/office/officeart/2018/2/layout/IconLabelList"/>
    <dgm:cxn modelId="{81E11502-A28B-4DB0-85A0-60B3BBDAED9A}" type="presParOf" srcId="{0C13F4DE-FAB7-4B71-9F0E-5E394A8728F9}" destId="{FA026C26-0F4F-4DEB-9774-36F8FD910067}" srcOrd="3" destOrd="0" presId="urn:microsoft.com/office/officeart/2018/2/layout/IconLabelList"/>
    <dgm:cxn modelId="{F6AE6DEF-DFDD-4B11-AF26-A28E8E7FB6C4}" type="presParOf" srcId="{0C13F4DE-FAB7-4B71-9F0E-5E394A8728F9}" destId="{50F56BB5-E5A2-478E-8DE0-2641357419A1}" srcOrd="4" destOrd="0" presId="urn:microsoft.com/office/officeart/2018/2/layout/IconLabelList"/>
    <dgm:cxn modelId="{6B406DAE-0BEE-4E31-B680-D5FE675F0BEE}" type="presParOf" srcId="{50F56BB5-E5A2-478E-8DE0-2641357419A1}" destId="{D6ED57ED-1FB0-412D-8CF4-F63DC1CB4E58}" srcOrd="0" destOrd="0" presId="urn:microsoft.com/office/officeart/2018/2/layout/IconLabelList"/>
    <dgm:cxn modelId="{20A3859A-C305-4134-8C94-D0E0414C5E23}" type="presParOf" srcId="{50F56BB5-E5A2-478E-8DE0-2641357419A1}" destId="{FC3D8A78-0E87-48B5-8814-941220FC679C}" srcOrd="1" destOrd="0" presId="urn:microsoft.com/office/officeart/2018/2/layout/IconLabelList"/>
    <dgm:cxn modelId="{83CCF082-3563-40F1-B717-43A161010118}" type="presParOf" srcId="{50F56BB5-E5A2-478E-8DE0-2641357419A1}" destId="{BDDCDD79-8A7B-456D-BF13-828A2B75DABD}"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89B255-3997-481B-BCB9-56A3F9553C64}" type="doc">
      <dgm:prSet loTypeId="urn:microsoft.com/office/officeart/2018/2/layout/IconLabelList" loCatId="icon" qsTypeId="urn:microsoft.com/office/officeart/2005/8/quickstyle/simple1" qsCatId="simple" csTypeId="urn:microsoft.com/office/officeart/2018/5/colors/Iconchunking_neutralbg_accent1_2" csCatId="accent1" phldr="1"/>
      <dgm:spPr/>
      <dgm:t>
        <a:bodyPr/>
        <a:lstStyle/>
        <a:p>
          <a:endParaRPr lang="en-US"/>
        </a:p>
      </dgm:t>
    </dgm:pt>
    <dgm:pt modelId="{FBDBE41E-E8A6-494F-AA55-BA312ED2D365}">
      <dgm:prSet custT="1"/>
      <dgm:spPr/>
      <dgm:t>
        <a:bodyPr/>
        <a:lstStyle/>
        <a:p>
          <a:pPr>
            <a:lnSpc>
              <a:spcPct val="100000"/>
            </a:lnSpc>
          </a:pPr>
          <a:r>
            <a:rPr lang="en-US" sz="2000" b="0"/>
            <a:t>There is no solution to the problem that is obvious and previous experience doesn’t tell you what to do or what is likely to happen. </a:t>
          </a:r>
        </a:p>
      </dgm:t>
    </dgm:pt>
    <dgm:pt modelId="{46CE962D-B3C9-4DA4-8865-05EAA8D6EE32}" type="parTrans" cxnId="{3D16CA5D-CA86-4C11-BBB0-1492AD94B64A}">
      <dgm:prSet/>
      <dgm:spPr/>
      <dgm:t>
        <a:bodyPr/>
        <a:lstStyle/>
        <a:p>
          <a:endParaRPr lang="en-US"/>
        </a:p>
      </dgm:t>
    </dgm:pt>
    <dgm:pt modelId="{C3F06493-FF0B-4BB3-AA4C-062DFFF87743}" type="sibTrans" cxnId="{3D16CA5D-CA86-4C11-BBB0-1492AD94B64A}">
      <dgm:prSet/>
      <dgm:spPr/>
      <dgm:t>
        <a:bodyPr/>
        <a:lstStyle/>
        <a:p>
          <a:endParaRPr lang="en-US"/>
        </a:p>
      </dgm:t>
    </dgm:pt>
    <dgm:pt modelId="{69713197-85F0-4E95-8BB9-44EC8E812CA8}">
      <dgm:prSet custT="1"/>
      <dgm:spPr/>
      <dgm:t>
        <a:bodyPr/>
        <a:lstStyle/>
        <a:p>
          <a:pPr>
            <a:lnSpc>
              <a:spcPct val="100000"/>
            </a:lnSpc>
          </a:pPr>
          <a:r>
            <a:rPr lang="en-US" sz="2000" b="0"/>
            <a:t>You cannot predict what effect your solution will have. </a:t>
          </a:r>
        </a:p>
      </dgm:t>
    </dgm:pt>
    <dgm:pt modelId="{3A4E534E-2AB7-457F-8027-BDE85AD998B5}" type="parTrans" cxnId="{A923CC71-9049-40A7-A0E1-44F456D90E9C}">
      <dgm:prSet/>
      <dgm:spPr/>
      <dgm:t>
        <a:bodyPr/>
        <a:lstStyle/>
        <a:p>
          <a:endParaRPr lang="en-US"/>
        </a:p>
      </dgm:t>
    </dgm:pt>
    <dgm:pt modelId="{087E9782-E198-4218-9AA0-1BDB3BBF6223}" type="sibTrans" cxnId="{A923CC71-9049-40A7-A0E1-44F456D90E9C}">
      <dgm:prSet/>
      <dgm:spPr/>
      <dgm:t>
        <a:bodyPr/>
        <a:lstStyle/>
        <a:p>
          <a:endParaRPr lang="en-US"/>
        </a:p>
      </dgm:t>
    </dgm:pt>
    <dgm:pt modelId="{7384F399-E6A0-4AE9-A0AD-146A68C3D2A6}">
      <dgm:prSet custT="1"/>
      <dgm:spPr/>
      <dgm:t>
        <a:bodyPr/>
        <a:lstStyle/>
        <a:p>
          <a:pPr>
            <a:lnSpc>
              <a:spcPct val="100000"/>
            </a:lnSpc>
          </a:pPr>
          <a:r>
            <a:rPr lang="en-US" sz="2000" b="0"/>
            <a:t>There is no 'right' answer; trying to solve the problem will lead to another problem you have to solve. </a:t>
          </a:r>
        </a:p>
      </dgm:t>
    </dgm:pt>
    <dgm:pt modelId="{D32AAD67-549F-442E-A4FD-0BEB7486AA4F}" type="parTrans" cxnId="{17E45039-AD58-462E-8212-B2DAEA22C22C}">
      <dgm:prSet/>
      <dgm:spPr/>
      <dgm:t>
        <a:bodyPr/>
        <a:lstStyle/>
        <a:p>
          <a:endParaRPr lang="en-US"/>
        </a:p>
      </dgm:t>
    </dgm:pt>
    <dgm:pt modelId="{B0C438B9-3185-4827-ACDE-7BFF2CD4881C}" type="sibTrans" cxnId="{17E45039-AD58-462E-8212-B2DAEA22C22C}">
      <dgm:prSet/>
      <dgm:spPr/>
      <dgm:t>
        <a:bodyPr/>
        <a:lstStyle/>
        <a:p>
          <a:endParaRPr lang="en-US"/>
        </a:p>
      </dgm:t>
    </dgm:pt>
    <dgm:pt modelId="{0C13F4DE-FAB7-4B71-9F0E-5E394A8728F9}" type="pres">
      <dgm:prSet presAssocID="{3189B255-3997-481B-BCB9-56A3F9553C64}" presName="root" presStyleCnt="0">
        <dgm:presLayoutVars>
          <dgm:dir/>
          <dgm:resizeHandles val="exact"/>
        </dgm:presLayoutVars>
      </dgm:prSet>
      <dgm:spPr/>
    </dgm:pt>
    <dgm:pt modelId="{B86C7780-5BF1-4295-9BD8-929E275AF6CB}" type="pres">
      <dgm:prSet presAssocID="{FBDBE41E-E8A6-494F-AA55-BA312ED2D365}" presName="compNode" presStyleCnt="0"/>
      <dgm:spPr/>
    </dgm:pt>
    <dgm:pt modelId="{CEC62C6B-455C-4FD9-A276-3424A66F97B6}" type="pres">
      <dgm:prSet presAssocID="{FBDBE41E-E8A6-494F-AA55-BA312ED2D36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Irritant"/>
        </a:ext>
      </dgm:extLst>
    </dgm:pt>
    <dgm:pt modelId="{C459C72F-B649-4A61-B5F3-5EC420B03789}" type="pres">
      <dgm:prSet presAssocID="{FBDBE41E-E8A6-494F-AA55-BA312ED2D365}" presName="spaceRect" presStyleCnt="0"/>
      <dgm:spPr/>
    </dgm:pt>
    <dgm:pt modelId="{6A3048D4-EA00-467F-9320-B1751734E7D1}" type="pres">
      <dgm:prSet presAssocID="{FBDBE41E-E8A6-494F-AA55-BA312ED2D365}" presName="textRect" presStyleLbl="revTx" presStyleIdx="0" presStyleCnt="3" custScaleX="143140">
        <dgm:presLayoutVars>
          <dgm:chMax val="1"/>
          <dgm:chPref val="1"/>
        </dgm:presLayoutVars>
      </dgm:prSet>
      <dgm:spPr/>
    </dgm:pt>
    <dgm:pt modelId="{7E879EFF-A6B6-4041-87BF-E8F691934D03}" type="pres">
      <dgm:prSet presAssocID="{C3F06493-FF0B-4BB3-AA4C-062DFFF87743}" presName="sibTrans" presStyleCnt="0"/>
      <dgm:spPr/>
    </dgm:pt>
    <dgm:pt modelId="{673A833B-89A4-45B1-ACF8-C6F2F8AFA59C}" type="pres">
      <dgm:prSet presAssocID="{69713197-85F0-4E95-8BB9-44EC8E812CA8}" presName="compNode" presStyleCnt="0"/>
      <dgm:spPr/>
    </dgm:pt>
    <dgm:pt modelId="{B88FD189-0E85-47F0-B888-647C03C23FB2}" type="pres">
      <dgm:prSet presAssocID="{69713197-85F0-4E95-8BB9-44EC8E812CA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ightning"/>
        </a:ext>
      </dgm:extLst>
    </dgm:pt>
    <dgm:pt modelId="{D7CE6A9D-F361-47CB-BE28-BFB941036E67}" type="pres">
      <dgm:prSet presAssocID="{69713197-85F0-4E95-8BB9-44EC8E812CA8}" presName="spaceRect" presStyleCnt="0"/>
      <dgm:spPr/>
    </dgm:pt>
    <dgm:pt modelId="{1D5ADA75-417F-4553-9BBC-BEF652014DFF}" type="pres">
      <dgm:prSet presAssocID="{69713197-85F0-4E95-8BB9-44EC8E812CA8}" presName="textRect" presStyleLbl="revTx" presStyleIdx="1" presStyleCnt="3">
        <dgm:presLayoutVars>
          <dgm:chMax val="1"/>
          <dgm:chPref val="1"/>
        </dgm:presLayoutVars>
      </dgm:prSet>
      <dgm:spPr/>
    </dgm:pt>
    <dgm:pt modelId="{783A0754-85A4-4E45-9190-6CBB99DB24BB}" type="pres">
      <dgm:prSet presAssocID="{087E9782-E198-4218-9AA0-1BDB3BBF6223}" presName="sibTrans" presStyleCnt="0"/>
      <dgm:spPr/>
    </dgm:pt>
    <dgm:pt modelId="{F9A7AD2B-32C2-4DFC-A74B-FCBEDCD99B07}" type="pres">
      <dgm:prSet presAssocID="{7384F399-E6A0-4AE9-A0AD-146A68C3D2A6}" presName="compNode" presStyleCnt="0"/>
      <dgm:spPr/>
    </dgm:pt>
    <dgm:pt modelId="{B4716D34-7CEE-4D65-86E0-81D6D0BD8148}" type="pres">
      <dgm:prSet presAssocID="{7384F399-E6A0-4AE9-A0AD-146A68C3D2A6}"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aze"/>
        </a:ext>
      </dgm:extLst>
    </dgm:pt>
    <dgm:pt modelId="{3D626C2D-2B07-4485-9807-6186413C53AA}" type="pres">
      <dgm:prSet presAssocID="{7384F399-E6A0-4AE9-A0AD-146A68C3D2A6}" presName="spaceRect" presStyleCnt="0"/>
      <dgm:spPr/>
    </dgm:pt>
    <dgm:pt modelId="{7209F927-5D79-4DEC-945A-122219065D0E}" type="pres">
      <dgm:prSet presAssocID="{7384F399-E6A0-4AE9-A0AD-146A68C3D2A6}" presName="textRect" presStyleLbl="revTx" presStyleIdx="2" presStyleCnt="3" custScaleX="138833">
        <dgm:presLayoutVars>
          <dgm:chMax val="1"/>
          <dgm:chPref val="1"/>
        </dgm:presLayoutVars>
      </dgm:prSet>
      <dgm:spPr/>
    </dgm:pt>
  </dgm:ptLst>
  <dgm:cxnLst>
    <dgm:cxn modelId="{17E45039-AD58-462E-8212-B2DAEA22C22C}" srcId="{3189B255-3997-481B-BCB9-56A3F9553C64}" destId="{7384F399-E6A0-4AE9-A0AD-146A68C3D2A6}" srcOrd="2" destOrd="0" parTransId="{D32AAD67-549F-442E-A4FD-0BEB7486AA4F}" sibTransId="{B0C438B9-3185-4827-ACDE-7BFF2CD4881C}"/>
    <dgm:cxn modelId="{3D16CA5D-CA86-4C11-BBB0-1492AD94B64A}" srcId="{3189B255-3997-481B-BCB9-56A3F9553C64}" destId="{FBDBE41E-E8A6-494F-AA55-BA312ED2D365}" srcOrd="0" destOrd="0" parTransId="{46CE962D-B3C9-4DA4-8865-05EAA8D6EE32}" sibTransId="{C3F06493-FF0B-4BB3-AA4C-062DFFF87743}"/>
    <dgm:cxn modelId="{1289C25F-3B0E-4ED2-A22A-38E829F0BC66}" type="presOf" srcId="{FBDBE41E-E8A6-494F-AA55-BA312ED2D365}" destId="{6A3048D4-EA00-467F-9320-B1751734E7D1}" srcOrd="0" destOrd="0" presId="urn:microsoft.com/office/officeart/2018/2/layout/IconLabelList"/>
    <dgm:cxn modelId="{A923CC71-9049-40A7-A0E1-44F456D90E9C}" srcId="{3189B255-3997-481B-BCB9-56A3F9553C64}" destId="{69713197-85F0-4E95-8BB9-44EC8E812CA8}" srcOrd="1" destOrd="0" parTransId="{3A4E534E-2AB7-457F-8027-BDE85AD998B5}" sibTransId="{087E9782-E198-4218-9AA0-1BDB3BBF6223}"/>
    <dgm:cxn modelId="{51C6827C-BC23-4D82-BEE6-31D479070BE4}" type="presOf" srcId="{7384F399-E6A0-4AE9-A0AD-146A68C3D2A6}" destId="{7209F927-5D79-4DEC-945A-122219065D0E}" srcOrd="0" destOrd="0" presId="urn:microsoft.com/office/officeart/2018/2/layout/IconLabelList"/>
    <dgm:cxn modelId="{AEEE9088-0DDD-4280-9FB9-0BDA778E1901}" type="presOf" srcId="{69713197-85F0-4E95-8BB9-44EC8E812CA8}" destId="{1D5ADA75-417F-4553-9BBC-BEF652014DFF}" srcOrd="0" destOrd="0" presId="urn:microsoft.com/office/officeart/2018/2/layout/IconLabelList"/>
    <dgm:cxn modelId="{585184E3-D971-4F61-B076-ED4622F2A502}" type="presOf" srcId="{3189B255-3997-481B-BCB9-56A3F9553C64}" destId="{0C13F4DE-FAB7-4B71-9F0E-5E394A8728F9}" srcOrd="0" destOrd="0" presId="urn:microsoft.com/office/officeart/2018/2/layout/IconLabelList"/>
    <dgm:cxn modelId="{38EC12AF-4BA3-44B2-B59B-222ACC358D44}" type="presParOf" srcId="{0C13F4DE-FAB7-4B71-9F0E-5E394A8728F9}" destId="{B86C7780-5BF1-4295-9BD8-929E275AF6CB}" srcOrd="0" destOrd="0" presId="urn:microsoft.com/office/officeart/2018/2/layout/IconLabelList"/>
    <dgm:cxn modelId="{D501BC9F-293C-467D-BD33-432E6531CFEC}" type="presParOf" srcId="{B86C7780-5BF1-4295-9BD8-929E275AF6CB}" destId="{CEC62C6B-455C-4FD9-A276-3424A66F97B6}" srcOrd="0" destOrd="0" presId="urn:microsoft.com/office/officeart/2018/2/layout/IconLabelList"/>
    <dgm:cxn modelId="{F35F48FA-E8EB-44EC-BCB7-849E4C0A27B2}" type="presParOf" srcId="{B86C7780-5BF1-4295-9BD8-929E275AF6CB}" destId="{C459C72F-B649-4A61-B5F3-5EC420B03789}" srcOrd="1" destOrd="0" presId="urn:microsoft.com/office/officeart/2018/2/layout/IconLabelList"/>
    <dgm:cxn modelId="{0D3A9591-3D29-4B8D-9174-EE7FB5CEC523}" type="presParOf" srcId="{B86C7780-5BF1-4295-9BD8-929E275AF6CB}" destId="{6A3048D4-EA00-467F-9320-B1751734E7D1}" srcOrd="2" destOrd="0" presId="urn:microsoft.com/office/officeart/2018/2/layout/IconLabelList"/>
    <dgm:cxn modelId="{4740FF7E-B584-4A04-8CDD-E68FABA24FBB}" type="presParOf" srcId="{0C13F4DE-FAB7-4B71-9F0E-5E394A8728F9}" destId="{7E879EFF-A6B6-4041-87BF-E8F691934D03}" srcOrd="1" destOrd="0" presId="urn:microsoft.com/office/officeart/2018/2/layout/IconLabelList"/>
    <dgm:cxn modelId="{0D1CA245-744B-484A-A69A-7DEC1E30A6E4}" type="presParOf" srcId="{0C13F4DE-FAB7-4B71-9F0E-5E394A8728F9}" destId="{673A833B-89A4-45B1-ACF8-C6F2F8AFA59C}" srcOrd="2" destOrd="0" presId="urn:microsoft.com/office/officeart/2018/2/layout/IconLabelList"/>
    <dgm:cxn modelId="{7388BE13-4446-4A68-876A-00D624EA9C7A}" type="presParOf" srcId="{673A833B-89A4-45B1-ACF8-C6F2F8AFA59C}" destId="{B88FD189-0E85-47F0-B888-647C03C23FB2}" srcOrd="0" destOrd="0" presId="urn:microsoft.com/office/officeart/2018/2/layout/IconLabelList"/>
    <dgm:cxn modelId="{D1F21875-A023-4C5B-B69D-811A49A8EA3B}" type="presParOf" srcId="{673A833B-89A4-45B1-ACF8-C6F2F8AFA59C}" destId="{D7CE6A9D-F361-47CB-BE28-BFB941036E67}" srcOrd="1" destOrd="0" presId="urn:microsoft.com/office/officeart/2018/2/layout/IconLabelList"/>
    <dgm:cxn modelId="{9887E552-CB56-44CC-AE43-B62DC64DF23A}" type="presParOf" srcId="{673A833B-89A4-45B1-ACF8-C6F2F8AFA59C}" destId="{1D5ADA75-417F-4553-9BBC-BEF652014DFF}" srcOrd="2" destOrd="0" presId="urn:microsoft.com/office/officeart/2018/2/layout/IconLabelList"/>
    <dgm:cxn modelId="{78EB5129-72C6-4B5F-8064-EFB56886A2F9}" type="presParOf" srcId="{0C13F4DE-FAB7-4B71-9F0E-5E394A8728F9}" destId="{783A0754-85A4-4E45-9190-6CBB99DB24BB}" srcOrd="3" destOrd="0" presId="urn:microsoft.com/office/officeart/2018/2/layout/IconLabelList"/>
    <dgm:cxn modelId="{4A2667E9-06EC-4F54-B31B-6C6E1D44D152}" type="presParOf" srcId="{0C13F4DE-FAB7-4B71-9F0E-5E394A8728F9}" destId="{F9A7AD2B-32C2-4DFC-A74B-FCBEDCD99B07}" srcOrd="4" destOrd="0" presId="urn:microsoft.com/office/officeart/2018/2/layout/IconLabelList"/>
    <dgm:cxn modelId="{5DDE329F-84F0-400C-9565-BC418CA53F4A}" type="presParOf" srcId="{F9A7AD2B-32C2-4DFC-A74B-FCBEDCD99B07}" destId="{B4716D34-7CEE-4D65-86E0-81D6D0BD8148}" srcOrd="0" destOrd="0" presId="urn:microsoft.com/office/officeart/2018/2/layout/IconLabelList"/>
    <dgm:cxn modelId="{7A6CAC9C-5C68-4B50-866F-02BFF748FA39}" type="presParOf" srcId="{F9A7AD2B-32C2-4DFC-A74B-FCBEDCD99B07}" destId="{3D626C2D-2B07-4485-9807-6186413C53AA}" srcOrd="1" destOrd="0" presId="urn:microsoft.com/office/officeart/2018/2/layout/IconLabelList"/>
    <dgm:cxn modelId="{A1D0C81A-1A0F-4476-86FC-F5A171EFC6B3}" type="presParOf" srcId="{F9A7AD2B-32C2-4DFC-A74B-FCBEDCD99B07}" destId="{7209F927-5D79-4DEC-945A-122219065D0E}"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E94CC24-EA97-4206-8C2C-960E4AB4F65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6F4B3FE9-DD2C-4845-9344-849D3A9DA97B}">
      <dgm:prSet/>
      <dgm:spPr/>
      <dgm:t>
        <a:bodyPr/>
        <a:lstStyle/>
        <a:p>
          <a:r>
            <a:rPr lang="en-GB"/>
            <a:t>Small actions may have a large impact on the school system or wider systems</a:t>
          </a:r>
          <a:endParaRPr lang="en-US"/>
        </a:p>
      </dgm:t>
    </dgm:pt>
    <dgm:pt modelId="{B49B8D39-AAD3-4C50-833D-F5471A145553}" type="parTrans" cxnId="{5C0862C2-5AFD-45B4-865F-D00629822428}">
      <dgm:prSet/>
      <dgm:spPr/>
      <dgm:t>
        <a:bodyPr/>
        <a:lstStyle/>
        <a:p>
          <a:endParaRPr lang="en-US"/>
        </a:p>
      </dgm:t>
    </dgm:pt>
    <dgm:pt modelId="{A25EB260-4A5E-4297-A7B7-A8D1E31AFA52}" type="sibTrans" cxnId="{5C0862C2-5AFD-45B4-865F-D00629822428}">
      <dgm:prSet/>
      <dgm:spPr/>
      <dgm:t>
        <a:bodyPr/>
        <a:lstStyle/>
        <a:p>
          <a:endParaRPr lang="en-US"/>
        </a:p>
      </dgm:t>
    </dgm:pt>
    <dgm:pt modelId="{DEBDF3C6-945F-477B-8107-D04C8C75D098}">
      <dgm:prSet/>
      <dgm:spPr/>
      <dgm:t>
        <a:bodyPr/>
        <a:lstStyle/>
        <a:p>
          <a:r>
            <a:rPr lang="en-GB"/>
            <a:t>Difficult to establish cause and effect</a:t>
          </a:r>
          <a:endParaRPr lang="en-US"/>
        </a:p>
      </dgm:t>
    </dgm:pt>
    <dgm:pt modelId="{E69CAE66-88C6-4E78-8DCC-82235CEA1F9E}" type="parTrans" cxnId="{F0806DFB-4239-4316-B2F0-66094A0B4206}">
      <dgm:prSet/>
      <dgm:spPr/>
      <dgm:t>
        <a:bodyPr/>
        <a:lstStyle/>
        <a:p>
          <a:endParaRPr lang="en-US"/>
        </a:p>
      </dgm:t>
    </dgm:pt>
    <dgm:pt modelId="{D4277D2F-9174-4198-B4DC-2C039CDE0130}" type="sibTrans" cxnId="{F0806DFB-4239-4316-B2F0-66094A0B4206}">
      <dgm:prSet/>
      <dgm:spPr/>
      <dgm:t>
        <a:bodyPr/>
        <a:lstStyle/>
        <a:p>
          <a:endParaRPr lang="en-US"/>
        </a:p>
      </dgm:t>
    </dgm:pt>
    <dgm:pt modelId="{5E6CF4BF-3027-4EB7-986F-B4D54FE2F2B2}">
      <dgm:prSet/>
      <dgm:spPr/>
      <dgm:t>
        <a:bodyPr/>
        <a:lstStyle/>
        <a:p>
          <a:r>
            <a:rPr lang="en-GB"/>
            <a:t>New emergence interacting with systems</a:t>
          </a:r>
          <a:endParaRPr lang="en-US"/>
        </a:p>
      </dgm:t>
    </dgm:pt>
    <dgm:pt modelId="{F8A53A05-CDF3-4485-B863-8D37849A8F97}" type="parTrans" cxnId="{CE6033DD-0878-403C-978F-9F3C613AE598}">
      <dgm:prSet/>
      <dgm:spPr/>
      <dgm:t>
        <a:bodyPr/>
        <a:lstStyle/>
        <a:p>
          <a:endParaRPr lang="en-US"/>
        </a:p>
      </dgm:t>
    </dgm:pt>
    <dgm:pt modelId="{1A039075-709F-4D7F-8F16-196C6F33DD19}" type="sibTrans" cxnId="{CE6033DD-0878-403C-978F-9F3C613AE598}">
      <dgm:prSet/>
      <dgm:spPr/>
      <dgm:t>
        <a:bodyPr/>
        <a:lstStyle/>
        <a:p>
          <a:endParaRPr lang="en-US"/>
        </a:p>
      </dgm:t>
    </dgm:pt>
    <dgm:pt modelId="{CBAB959E-A642-482A-BBA9-A453DB1EFCDC}">
      <dgm:prSet/>
      <dgm:spPr/>
      <dgm:t>
        <a:bodyPr/>
        <a:lstStyle/>
        <a:p>
          <a:r>
            <a:rPr lang="en-US"/>
            <a:t>Awareness</a:t>
          </a:r>
          <a:r>
            <a:rPr lang="en-US" baseline="0"/>
            <a:t> of uncertainty for the long-term</a:t>
          </a:r>
          <a:endParaRPr lang="en-US"/>
        </a:p>
      </dgm:t>
    </dgm:pt>
    <dgm:pt modelId="{427E16AF-57E0-4D2C-89D0-4851D122389B}" type="parTrans" cxnId="{F866DC21-0414-47F1-9650-499E7A7275AD}">
      <dgm:prSet/>
      <dgm:spPr/>
      <dgm:t>
        <a:bodyPr/>
        <a:lstStyle/>
        <a:p>
          <a:endParaRPr lang="en-US"/>
        </a:p>
      </dgm:t>
    </dgm:pt>
    <dgm:pt modelId="{57392E06-A4F0-4E7A-9C9E-6E5BEE0D8806}" type="sibTrans" cxnId="{F866DC21-0414-47F1-9650-499E7A7275AD}">
      <dgm:prSet/>
      <dgm:spPr/>
      <dgm:t>
        <a:bodyPr/>
        <a:lstStyle/>
        <a:p>
          <a:endParaRPr lang="en-US"/>
        </a:p>
      </dgm:t>
    </dgm:pt>
    <dgm:pt modelId="{DF3498F2-5DFA-4FDB-BA02-3D1DB83455CD}">
      <dgm:prSet/>
      <dgm:spPr/>
      <dgm:t>
        <a:bodyPr/>
        <a:lstStyle/>
        <a:p>
          <a:r>
            <a:rPr lang="en-US"/>
            <a:t>Awareness that other systems impact the school system</a:t>
          </a:r>
        </a:p>
      </dgm:t>
    </dgm:pt>
    <dgm:pt modelId="{47FFAD39-62AB-4099-A189-66301F8D2241}" type="parTrans" cxnId="{547BE627-2849-4273-B15D-8470EF4F7DDA}">
      <dgm:prSet/>
      <dgm:spPr/>
      <dgm:t>
        <a:bodyPr/>
        <a:lstStyle/>
        <a:p>
          <a:endParaRPr lang="en-US"/>
        </a:p>
      </dgm:t>
    </dgm:pt>
    <dgm:pt modelId="{0E2D436A-F1B4-468E-B45E-CAD3E317DCE4}" type="sibTrans" cxnId="{547BE627-2849-4273-B15D-8470EF4F7DDA}">
      <dgm:prSet/>
      <dgm:spPr/>
      <dgm:t>
        <a:bodyPr/>
        <a:lstStyle/>
        <a:p>
          <a:endParaRPr lang="en-US"/>
        </a:p>
      </dgm:t>
    </dgm:pt>
    <dgm:pt modelId="{2DC9497C-F5DA-4D67-82F2-2E6785DB4D6B}">
      <dgm:prSet/>
      <dgm:spPr/>
      <dgm:t>
        <a:bodyPr/>
        <a:lstStyle/>
        <a:p>
          <a:r>
            <a:rPr lang="en-US"/>
            <a:t>Interactions change the system</a:t>
          </a:r>
        </a:p>
      </dgm:t>
    </dgm:pt>
    <dgm:pt modelId="{8C9FE02E-25E3-4050-97A1-321532AA9B04}" type="parTrans" cxnId="{F6507AE1-1FE1-4BF5-B1DF-BA30FD9FE036}">
      <dgm:prSet/>
      <dgm:spPr/>
      <dgm:t>
        <a:bodyPr/>
        <a:lstStyle/>
        <a:p>
          <a:endParaRPr lang="en-US"/>
        </a:p>
      </dgm:t>
    </dgm:pt>
    <dgm:pt modelId="{CA5A2A81-D5E1-4086-8F1F-9E5FF091B169}" type="sibTrans" cxnId="{F6507AE1-1FE1-4BF5-B1DF-BA30FD9FE036}">
      <dgm:prSet/>
      <dgm:spPr/>
      <dgm:t>
        <a:bodyPr/>
        <a:lstStyle/>
        <a:p>
          <a:endParaRPr lang="en-US"/>
        </a:p>
      </dgm:t>
    </dgm:pt>
    <dgm:pt modelId="{58CF2B08-80FF-8349-9696-FC76BBD5A465}">
      <dgm:prSet/>
      <dgm:spPr/>
      <dgm:t>
        <a:bodyPr/>
        <a:lstStyle/>
        <a:p>
          <a:r>
            <a:rPr lang="en-GB"/>
            <a:t>Harness nested and sub-systems to share resources and aid improvement</a:t>
          </a:r>
        </a:p>
      </dgm:t>
    </dgm:pt>
    <dgm:pt modelId="{283E6680-7AF3-FF4C-B9B5-DD302E489440}" type="parTrans" cxnId="{03C5E716-84F3-D942-9799-4383235ACF79}">
      <dgm:prSet/>
      <dgm:spPr/>
      <dgm:t>
        <a:bodyPr/>
        <a:lstStyle/>
        <a:p>
          <a:endParaRPr lang="en-GB"/>
        </a:p>
      </dgm:t>
    </dgm:pt>
    <dgm:pt modelId="{10C85FE5-7202-2840-A1FC-E41403D9225E}" type="sibTrans" cxnId="{03C5E716-84F3-D942-9799-4383235ACF79}">
      <dgm:prSet/>
      <dgm:spPr/>
      <dgm:t>
        <a:bodyPr/>
        <a:lstStyle/>
        <a:p>
          <a:endParaRPr lang="en-GB"/>
        </a:p>
      </dgm:t>
    </dgm:pt>
    <dgm:pt modelId="{569420FC-C8C5-034F-A371-A22476D6CA02}">
      <dgm:prSet/>
      <dgm:spPr/>
      <dgm:t>
        <a:bodyPr/>
        <a:lstStyle/>
        <a:p>
          <a:r>
            <a:rPr lang="en-GB"/>
            <a:t>Influence and improve policy, practice and research</a:t>
          </a:r>
        </a:p>
      </dgm:t>
    </dgm:pt>
    <dgm:pt modelId="{71E99E20-3F45-4A4F-9168-7BDD4162FF22}" type="parTrans" cxnId="{80B4C86D-ADA3-664C-8580-3D9BA74BF8E6}">
      <dgm:prSet/>
      <dgm:spPr/>
      <dgm:t>
        <a:bodyPr/>
        <a:lstStyle/>
        <a:p>
          <a:endParaRPr lang="en-GB"/>
        </a:p>
      </dgm:t>
    </dgm:pt>
    <dgm:pt modelId="{CC989C97-ADAD-B64C-9AB6-749C27CDAF5A}" type="sibTrans" cxnId="{80B4C86D-ADA3-664C-8580-3D9BA74BF8E6}">
      <dgm:prSet/>
      <dgm:spPr/>
      <dgm:t>
        <a:bodyPr/>
        <a:lstStyle/>
        <a:p>
          <a:endParaRPr lang="en-GB"/>
        </a:p>
      </dgm:t>
    </dgm:pt>
    <dgm:pt modelId="{DC2B216A-ED9E-C841-A5BA-D822114AFBAD}" type="pres">
      <dgm:prSet presAssocID="{9E94CC24-EA97-4206-8C2C-960E4AB4F65C}" presName="diagram" presStyleCnt="0">
        <dgm:presLayoutVars>
          <dgm:dir/>
          <dgm:resizeHandles val="exact"/>
        </dgm:presLayoutVars>
      </dgm:prSet>
      <dgm:spPr/>
    </dgm:pt>
    <dgm:pt modelId="{BCBD801B-8EFA-624E-983A-C8C36BF1B989}" type="pres">
      <dgm:prSet presAssocID="{6F4B3FE9-DD2C-4845-9344-849D3A9DA97B}" presName="node" presStyleLbl="node1" presStyleIdx="0" presStyleCnt="8">
        <dgm:presLayoutVars>
          <dgm:bulletEnabled val="1"/>
        </dgm:presLayoutVars>
      </dgm:prSet>
      <dgm:spPr/>
    </dgm:pt>
    <dgm:pt modelId="{993D1014-255F-8243-839A-79A187AB8F44}" type="pres">
      <dgm:prSet presAssocID="{A25EB260-4A5E-4297-A7B7-A8D1E31AFA52}" presName="sibTrans" presStyleCnt="0"/>
      <dgm:spPr/>
    </dgm:pt>
    <dgm:pt modelId="{430C61DD-CAA3-774B-90C5-2988A6EE7F6B}" type="pres">
      <dgm:prSet presAssocID="{DEBDF3C6-945F-477B-8107-D04C8C75D098}" presName="node" presStyleLbl="node1" presStyleIdx="1" presStyleCnt="8">
        <dgm:presLayoutVars>
          <dgm:bulletEnabled val="1"/>
        </dgm:presLayoutVars>
      </dgm:prSet>
      <dgm:spPr/>
    </dgm:pt>
    <dgm:pt modelId="{5C1F5DBF-88DF-F24C-AFF7-02B18A669BB4}" type="pres">
      <dgm:prSet presAssocID="{D4277D2F-9174-4198-B4DC-2C039CDE0130}" presName="sibTrans" presStyleCnt="0"/>
      <dgm:spPr/>
    </dgm:pt>
    <dgm:pt modelId="{E6888EB3-8599-CF4F-9D58-8ED1F844E50A}" type="pres">
      <dgm:prSet presAssocID="{5E6CF4BF-3027-4EB7-986F-B4D54FE2F2B2}" presName="node" presStyleLbl="node1" presStyleIdx="2" presStyleCnt="8">
        <dgm:presLayoutVars>
          <dgm:bulletEnabled val="1"/>
        </dgm:presLayoutVars>
      </dgm:prSet>
      <dgm:spPr/>
    </dgm:pt>
    <dgm:pt modelId="{70DB0B4E-4652-7943-BD7E-C7FFD35FA026}" type="pres">
      <dgm:prSet presAssocID="{1A039075-709F-4D7F-8F16-196C6F33DD19}" presName="sibTrans" presStyleCnt="0"/>
      <dgm:spPr/>
    </dgm:pt>
    <dgm:pt modelId="{3CCE57CD-62EB-E94D-A077-8D5A240A5B44}" type="pres">
      <dgm:prSet presAssocID="{CBAB959E-A642-482A-BBA9-A453DB1EFCDC}" presName="node" presStyleLbl="node1" presStyleIdx="3" presStyleCnt="8">
        <dgm:presLayoutVars>
          <dgm:bulletEnabled val="1"/>
        </dgm:presLayoutVars>
      </dgm:prSet>
      <dgm:spPr/>
    </dgm:pt>
    <dgm:pt modelId="{76F2FE09-78AA-8B4D-91C3-9693913F429D}" type="pres">
      <dgm:prSet presAssocID="{57392E06-A4F0-4E7A-9C9E-6E5BEE0D8806}" presName="sibTrans" presStyleCnt="0"/>
      <dgm:spPr/>
    </dgm:pt>
    <dgm:pt modelId="{880B00DD-CBDC-6942-BF59-D86FF55A1569}" type="pres">
      <dgm:prSet presAssocID="{DF3498F2-5DFA-4FDB-BA02-3D1DB83455CD}" presName="node" presStyleLbl="node1" presStyleIdx="4" presStyleCnt="8">
        <dgm:presLayoutVars>
          <dgm:bulletEnabled val="1"/>
        </dgm:presLayoutVars>
      </dgm:prSet>
      <dgm:spPr/>
    </dgm:pt>
    <dgm:pt modelId="{7D182A58-5317-5D45-8E51-AD506054B2B1}" type="pres">
      <dgm:prSet presAssocID="{0E2D436A-F1B4-468E-B45E-CAD3E317DCE4}" presName="sibTrans" presStyleCnt="0"/>
      <dgm:spPr/>
    </dgm:pt>
    <dgm:pt modelId="{B5CE01E4-6157-8049-BF7D-E130E3019162}" type="pres">
      <dgm:prSet presAssocID="{2DC9497C-F5DA-4D67-82F2-2E6785DB4D6B}" presName="node" presStyleLbl="node1" presStyleIdx="5" presStyleCnt="8">
        <dgm:presLayoutVars>
          <dgm:bulletEnabled val="1"/>
        </dgm:presLayoutVars>
      </dgm:prSet>
      <dgm:spPr/>
    </dgm:pt>
    <dgm:pt modelId="{B089634A-F762-4244-A0A9-1386FD05F699}" type="pres">
      <dgm:prSet presAssocID="{CA5A2A81-D5E1-4086-8F1F-9E5FF091B169}" presName="sibTrans" presStyleCnt="0"/>
      <dgm:spPr/>
    </dgm:pt>
    <dgm:pt modelId="{F36F6B04-1EFD-F34B-A659-188708EF378B}" type="pres">
      <dgm:prSet presAssocID="{58CF2B08-80FF-8349-9696-FC76BBD5A465}" presName="node" presStyleLbl="node1" presStyleIdx="6" presStyleCnt="8">
        <dgm:presLayoutVars>
          <dgm:bulletEnabled val="1"/>
        </dgm:presLayoutVars>
      </dgm:prSet>
      <dgm:spPr/>
    </dgm:pt>
    <dgm:pt modelId="{79AC4DAA-6B20-A84D-9473-2FAB67D0C77D}" type="pres">
      <dgm:prSet presAssocID="{10C85FE5-7202-2840-A1FC-E41403D9225E}" presName="sibTrans" presStyleCnt="0"/>
      <dgm:spPr/>
    </dgm:pt>
    <dgm:pt modelId="{F8E18E22-3944-4046-A70E-17EA1E26A8C4}" type="pres">
      <dgm:prSet presAssocID="{569420FC-C8C5-034F-A371-A22476D6CA02}" presName="node" presStyleLbl="node1" presStyleIdx="7" presStyleCnt="8">
        <dgm:presLayoutVars>
          <dgm:bulletEnabled val="1"/>
        </dgm:presLayoutVars>
      </dgm:prSet>
      <dgm:spPr/>
    </dgm:pt>
  </dgm:ptLst>
  <dgm:cxnLst>
    <dgm:cxn modelId="{03C5E716-84F3-D942-9799-4383235ACF79}" srcId="{9E94CC24-EA97-4206-8C2C-960E4AB4F65C}" destId="{58CF2B08-80FF-8349-9696-FC76BBD5A465}" srcOrd="6" destOrd="0" parTransId="{283E6680-7AF3-FF4C-B9B5-DD302E489440}" sibTransId="{10C85FE5-7202-2840-A1FC-E41403D9225E}"/>
    <dgm:cxn modelId="{F866DC21-0414-47F1-9650-499E7A7275AD}" srcId="{9E94CC24-EA97-4206-8C2C-960E4AB4F65C}" destId="{CBAB959E-A642-482A-BBA9-A453DB1EFCDC}" srcOrd="3" destOrd="0" parTransId="{427E16AF-57E0-4D2C-89D0-4851D122389B}" sibTransId="{57392E06-A4F0-4E7A-9C9E-6E5BEE0D8806}"/>
    <dgm:cxn modelId="{547BE627-2849-4273-B15D-8470EF4F7DDA}" srcId="{9E94CC24-EA97-4206-8C2C-960E4AB4F65C}" destId="{DF3498F2-5DFA-4FDB-BA02-3D1DB83455CD}" srcOrd="4" destOrd="0" parTransId="{47FFAD39-62AB-4099-A189-66301F8D2241}" sibTransId="{0E2D436A-F1B4-468E-B45E-CAD3E317DCE4}"/>
    <dgm:cxn modelId="{679D9036-6BA8-374C-ADE5-6C34F3602E40}" type="presOf" srcId="{569420FC-C8C5-034F-A371-A22476D6CA02}" destId="{F8E18E22-3944-4046-A70E-17EA1E26A8C4}" srcOrd="0" destOrd="0" presId="urn:microsoft.com/office/officeart/2005/8/layout/default"/>
    <dgm:cxn modelId="{8E380F4C-3CBF-0F4C-AC90-534FE99BCE7F}" type="presOf" srcId="{58CF2B08-80FF-8349-9696-FC76BBD5A465}" destId="{F36F6B04-1EFD-F34B-A659-188708EF378B}" srcOrd="0" destOrd="0" presId="urn:microsoft.com/office/officeart/2005/8/layout/default"/>
    <dgm:cxn modelId="{80B4C86D-ADA3-664C-8580-3D9BA74BF8E6}" srcId="{9E94CC24-EA97-4206-8C2C-960E4AB4F65C}" destId="{569420FC-C8C5-034F-A371-A22476D6CA02}" srcOrd="7" destOrd="0" parTransId="{71E99E20-3F45-4A4F-9168-7BDD4162FF22}" sibTransId="{CC989C97-ADAD-B64C-9AB6-749C27CDAF5A}"/>
    <dgm:cxn modelId="{FADDBA50-4ACB-CD46-A95F-D884F0FCD996}" type="presOf" srcId="{DEBDF3C6-945F-477B-8107-D04C8C75D098}" destId="{430C61DD-CAA3-774B-90C5-2988A6EE7F6B}" srcOrd="0" destOrd="0" presId="urn:microsoft.com/office/officeart/2005/8/layout/default"/>
    <dgm:cxn modelId="{6F3A1C51-8335-E341-A885-64345DE93B60}" type="presOf" srcId="{6F4B3FE9-DD2C-4845-9344-849D3A9DA97B}" destId="{BCBD801B-8EFA-624E-983A-C8C36BF1B989}" srcOrd="0" destOrd="0" presId="urn:microsoft.com/office/officeart/2005/8/layout/default"/>
    <dgm:cxn modelId="{98D01591-3B2C-2E44-BCA0-298E437D3C56}" type="presOf" srcId="{2DC9497C-F5DA-4D67-82F2-2E6785DB4D6B}" destId="{B5CE01E4-6157-8049-BF7D-E130E3019162}" srcOrd="0" destOrd="0" presId="urn:microsoft.com/office/officeart/2005/8/layout/default"/>
    <dgm:cxn modelId="{7F5FF199-E97D-1746-BF4A-994CD14D0775}" type="presOf" srcId="{CBAB959E-A642-482A-BBA9-A453DB1EFCDC}" destId="{3CCE57CD-62EB-E94D-A077-8D5A240A5B44}" srcOrd="0" destOrd="0" presId="urn:microsoft.com/office/officeart/2005/8/layout/default"/>
    <dgm:cxn modelId="{ECD4A2C1-A490-8142-95AE-88BDE6F46414}" type="presOf" srcId="{9E94CC24-EA97-4206-8C2C-960E4AB4F65C}" destId="{DC2B216A-ED9E-C841-A5BA-D822114AFBAD}" srcOrd="0" destOrd="0" presId="urn:microsoft.com/office/officeart/2005/8/layout/default"/>
    <dgm:cxn modelId="{5C0862C2-5AFD-45B4-865F-D00629822428}" srcId="{9E94CC24-EA97-4206-8C2C-960E4AB4F65C}" destId="{6F4B3FE9-DD2C-4845-9344-849D3A9DA97B}" srcOrd="0" destOrd="0" parTransId="{B49B8D39-AAD3-4C50-833D-F5471A145553}" sibTransId="{A25EB260-4A5E-4297-A7B7-A8D1E31AFA52}"/>
    <dgm:cxn modelId="{CE6033DD-0878-403C-978F-9F3C613AE598}" srcId="{9E94CC24-EA97-4206-8C2C-960E4AB4F65C}" destId="{5E6CF4BF-3027-4EB7-986F-B4D54FE2F2B2}" srcOrd="2" destOrd="0" parTransId="{F8A53A05-CDF3-4485-B863-8D37849A8F97}" sibTransId="{1A039075-709F-4D7F-8F16-196C6F33DD19}"/>
    <dgm:cxn modelId="{F05E85DD-FB34-2947-BBF4-E35065C1D74A}" type="presOf" srcId="{DF3498F2-5DFA-4FDB-BA02-3D1DB83455CD}" destId="{880B00DD-CBDC-6942-BF59-D86FF55A1569}" srcOrd="0" destOrd="0" presId="urn:microsoft.com/office/officeart/2005/8/layout/default"/>
    <dgm:cxn modelId="{F6507AE1-1FE1-4BF5-B1DF-BA30FD9FE036}" srcId="{9E94CC24-EA97-4206-8C2C-960E4AB4F65C}" destId="{2DC9497C-F5DA-4D67-82F2-2E6785DB4D6B}" srcOrd="5" destOrd="0" parTransId="{8C9FE02E-25E3-4050-97A1-321532AA9B04}" sibTransId="{CA5A2A81-D5E1-4086-8F1F-9E5FF091B169}"/>
    <dgm:cxn modelId="{E3C87CE6-BCC4-C941-AC2A-98D245B68E67}" type="presOf" srcId="{5E6CF4BF-3027-4EB7-986F-B4D54FE2F2B2}" destId="{E6888EB3-8599-CF4F-9D58-8ED1F844E50A}" srcOrd="0" destOrd="0" presId="urn:microsoft.com/office/officeart/2005/8/layout/default"/>
    <dgm:cxn modelId="{F0806DFB-4239-4316-B2F0-66094A0B4206}" srcId="{9E94CC24-EA97-4206-8C2C-960E4AB4F65C}" destId="{DEBDF3C6-945F-477B-8107-D04C8C75D098}" srcOrd="1" destOrd="0" parTransId="{E69CAE66-88C6-4E78-8DCC-82235CEA1F9E}" sibTransId="{D4277D2F-9174-4198-B4DC-2C039CDE0130}"/>
    <dgm:cxn modelId="{549384D5-4EA8-4A44-954C-C12350960338}" type="presParOf" srcId="{DC2B216A-ED9E-C841-A5BA-D822114AFBAD}" destId="{BCBD801B-8EFA-624E-983A-C8C36BF1B989}" srcOrd="0" destOrd="0" presId="urn:microsoft.com/office/officeart/2005/8/layout/default"/>
    <dgm:cxn modelId="{E866E318-FC7C-F84D-A4F6-2EDC16112CA5}" type="presParOf" srcId="{DC2B216A-ED9E-C841-A5BA-D822114AFBAD}" destId="{993D1014-255F-8243-839A-79A187AB8F44}" srcOrd="1" destOrd="0" presId="urn:microsoft.com/office/officeart/2005/8/layout/default"/>
    <dgm:cxn modelId="{4611EB35-A335-5847-8DDD-16C891EA4702}" type="presParOf" srcId="{DC2B216A-ED9E-C841-A5BA-D822114AFBAD}" destId="{430C61DD-CAA3-774B-90C5-2988A6EE7F6B}" srcOrd="2" destOrd="0" presId="urn:microsoft.com/office/officeart/2005/8/layout/default"/>
    <dgm:cxn modelId="{36A6CFEC-654B-8047-BCCA-15258E6D7F48}" type="presParOf" srcId="{DC2B216A-ED9E-C841-A5BA-D822114AFBAD}" destId="{5C1F5DBF-88DF-F24C-AFF7-02B18A669BB4}" srcOrd="3" destOrd="0" presId="urn:microsoft.com/office/officeart/2005/8/layout/default"/>
    <dgm:cxn modelId="{8B8FE108-2815-4B47-ABD2-2DCD726BEE4B}" type="presParOf" srcId="{DC2B216A-ED9E-C841-A5BA-D822114AFBAD}" destId="{E6888EB3-8599-CF4F-9D58-8ED1F844E50A}" srcOrd="4" destOrd="0" presId="urn:microsoft.com/office/officeart/2005/8/layout/default"/>
    <dgm:cxn modelId="{BEF1079F-9E3C-6748-B215-D3EDD7D556C6}" type="presParOf" srcId="{DC2B216A-ED9E-C841-A5BA-D822114AFBAD}" destId="{70DB0B4E-4652-7943-BD7E-C7FFD35FA026}" srcOrd="5" destOrd="0" presId="urn:microsoft.com/office/officeart/2005/8/layout/default"/>
    <dgm:cxn modelId="{580818D0-3BB6-9545-949E-7C33578162FC}" type="presParOf" srcId="{DC2B216A-ED9E-C841-A5BA-D822114AFBAD}" destId="{3CCE57CD-62EB-E94D-A077-8D5A240A5B44}" srcOrd="6" destOrd="0" presId="urn:microsoft.com/office/officeart/2005/8/layout/default"/>
    <dgm:cxn modelId="{95042660-487E-A743-B278-448AB8F3DC7B}" type="presParOf" srcId="{DC2B216A-ED9E-C841-A5BA-D822114AFBAD}" destId="{76F2FE09-78AA-8B4D-91C3-9693913F429D}" srcOrd="7" destOrd="0" presId="urn:microsoft.com/office/officeart/2005/8/layout/default"/>
    <dgm:cxn modelId="{0EE45301-E1A7-6443-AE58-79F6CCEE3581}" type="presParOf" srcId="{DC2B216A-ED9E-C841-A5BA-D822114AFBAD}" destId="{880B00DD-CBDC-6942-BF59-D86FF55A1569}" srcOrd="8" destOrd="0" presId="urn:microsoft.com/office/officeart/2005/8/layout/default"/>
    <dgm:cxn modelId="{47BD6995-9171-034E-8D0C-E3A618F4FC9D}" type="presParOf" srcId="{DC2B216A-ED9E-C841-A5BA-D822114AFBAD}" destId="{7D182A58-5317-5D45-8E51-AD506054B2B1}" srcOrd="9" destOrd="0" presId="urn:microsoft.com/office/officeart/2005/8/layout/default"/>
    <dgm:cxn modelId="{F3621A37-F238-4E4C-B6BC-87B6044449DA}" type="presParOf" srcId="{DC2B216A-ED9E-C841-A5BA-D822114AFBAD}" destId="{B5CE01E4-6157-8049-BF7D-E130E3019162}" srcOrd="10" destOrd="0" presId="urn:microsoft.com/office/officeart/2005/8/layout/default"/>
    <dgm:cxn modelId="{76B86EF1-3E11-CA4E-B767-8CD9E7452C71}" type="presParOf" srcId="{DC2B216A-ED9E-C841-A5BA-D822114AFBAD}" destId="{B089634A-F762-4244-A0A9-1386FD05F699}" srcOrd="11" destOrd="0" presId="urn:microsoft.com/office/officeart/2005/8/layout/default"/>
    <dgm:cxn modelId="{F31EC6F2-B7AE-BC44-BC9E-1B279CE6D239}" type="presParOf" srcId="{DC2B216A-ED9E-C841-A5BA-D822114AFBAD}" destId="{F36F6B04-1EFD-F34B-A659-188708EF378B}" srcOrd="12" destOrd="0" presId="urn:microsoft.com/office/officeart/2005/8/layout/default"/>
    <dgm:cxn modelId="{867F6D7A-3B1E-624C-9425-DEDD5E5B3E52}" type="presParOf" srcId="{DC2B216A-ED9E-C841-A5BA-D822114AFBAD}" destId="{79AC4DAA-6B20-A84D-9473-2FAB67D0C77D}" srcOrd="13" destOrd="0" presId="urn:microsoft.com/office/officeart/2005/8/layout/default"/>
    <dgm:cxn modelId="{12DBEA4F-AB26-F14B-8314-A11C753E9CC3}" type="presParOf" srcId="{DC2B216A-ED9E-C841-A5BA-D822114AFBAD}" destId="{F8E18E22-3944-4046-A70E-17EA1E26A8C4}"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650B2F-07E3-4857-8068-0FB298029B3E}">
      <dsp:nvSpPr>
        <dsp:cNvPr id="0" name=""/>
        <dsp:cNvSpPr/>
      </dsp:nvSpPr>
      <dsp:spPr>
        <a:xfrm>
          <a:off x="1026791" y="910954"/>
          <a:ext cx="1268098" cy="126809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4974F02-1715-46A7-848E-96B761D9C7FC}">
      <dsp:nvSpPr>
        <dsp:cNvPr id="0" name=""/>
        <dsp:cNvSpPr/>
      </dsp:nvSpPr>
      <dsp:spPr>
        <a:xfrm>
          <a:off x="251842" y="2621316"/>
          <a:ext cx="2817996" cy="123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b="0" kern="1200"/>
            <a:t>Some parts of the problem are unique</a:t>
          </a:r>
        </a:p>
      </dsp:txBody>
      <dsp:txXfrm>
        <a:off x="251842" y="2621316"/>
        <a:ext cx="2817996" cy="1237500"/>
      </dsp:txXfrm>
    </dsp:sp>
    <dsp:sp modelId="{26461011-4654-4EF7-8673-2AA06D6E460F}">
      <dsp:nvSpPr>
        <dsp:cNvPr id="0" name=""/>
        <dsp:cNvSpPr/>
      </dsp:nvSpPr>
      <dsp:spPr>
        <a:xfrm>
          <a:off x="4337937" y="910954"/>
          <a:ext cx="1268098" cy="126809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E828415-DA11-4587-BFF4-B5FF90D32AB3}">
      <dsp:nvSpPr>
        <dsp:cNvPr id="0" name=""/>
        <dsp:cNvSpPr/>
      </dsp:nvSpPr>
      <dsp:spPr>
        <a:xfrm>
          <a:off x="3562988" y="2621316"/>
          <a:ext cx="2817996" cy="123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b="0" kern="1200"/>
            <a:t>Other people would provide an alternative description of the problem. </a:t>
          </a:r>
        </a:p>
      </dsp:txBody>
      <dsp:txXfrm>
        <a:off x="3562988" y="2621316"/>
        <a:ext cx="2817996" cy="1237500"/>
      </dsp:txXfrm>
    </dsp:sp>
    <dsp:sp modelId="{D6ED57ED-1FB0-412D-8CF4-F63DC1CB4E58}">
      <dsp:nvSpPr>
        <dsp:cNvPr id="0" name=""/>
        <dsp:cNvSpPr/>
      </dsp:nvSpPr>
      <dsp:spPr>
        <a:xfrm>
          <a:off x="7649083" y="910954"/>
          <a:ext cx="1268098" cy="1268098"/>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DDCDD79-8A7B-456D-BF13-828A2B75DABD}">
      <dsp:nvSpPr>
        <dsp:cNvPr id="0" name=""/>
        <dsp:cNvSpPr/>
      </dsp:nvSpPr>
      <dsp:spPr>
        <a:xfrm>
          <a:off x="6874134" y="2621316"/>
          <a:ext cx="2817996" cy="123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b="0" kern="1200"/>
            <a:t>The problem is linked to another problem or solution. </a:t>
          </a:r>
        </a:p>
      </dsp:txBody>
      <dsp:txXfrm>
        <a:off x="6874134" y="2621316"/>
        <a:ext cx="2817996" cy="12375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C62C6B-455C-4FD9-A276-3424A66F97B6}">
      <dsp:nvSpPr>
        <dsp:cNvPr id="0" name=""/>
        <dsp:cNvSpPr/>
      </dsp:nvSpPr>
      <dsp:spPr>
        <a:xfrm>
          <a:off x="1464827" y="657658"/>
          <a:ext cx="1051255" cy="105125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A3048D4-EA00-467F-9320-B1751734E7D1}">
      <dsp:nvSpPr>
        <dsp:cNvPr id="0" name=""/>
        <dsp:cNvSpPr/>
      </dsp:nvSpPr>
      <dsp:spPr>
        <a:xfrm>
          <a:off x="318491" y="2174072"/>
          <a:ext cx="3343928" cy="1584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b="0" kern="1200"/>
            <a:t>There is no solution to the problem that is obvious and previous experience doesn’t tell you what to do or what is likely to happen. </a:t>
          </a:r>
        </a:p>
      </dsp:txBody>
      <dsp:txXfrm>
        <a:off x="318491" y="2174072"/>
        <a:ext cx="3343928" cy="1584371"/>
      </dsp:txXfrm>
    </dsp:sp>
    <dsp:sp modelId="{B88FD189-0E85-47F0-B888-647C03C23FB2}">
      <dsp:nvSpPr>
        <dsp:cNvPr id="0" name=""/>
        <dsp:cNvSpPr/>
      </dsp:nvSpPr>
      <dsp:spPr>
        <a:xfrm>
          <a:off x="4713675" y="657658"/>
          <a:ext cx="1051255" cy="105125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D5ADA75-417F-4553-9BBC-BEF652014DFF}">
      <dsp:nvSpPr>
        <dsp:cNvPr id="0" name=""/>
        <dsp:cNvSpPr/>
      </dsp:nvSpPr>
      <dsp:spPr>
        <a:xfrm>
          <a:off x="4071241" y="2174072"/>
          <a:ext cx="2336124" cy="1584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b="0" kern="1200"/>
            <a:t>You cannot predict what effect your solution will have. </a:t>
          </a:r>
        </a:p>
      </dsp:txBody>
      <dsp:txXfrm>
        <a:off x="4071241" y="2174072"/>
        <a:ext cx="2336124" cy="1584371"/>
      </dsp:txXfrm>
    </dsp:sp>
    <dsp:sp modelId="{B4716D34-7CEE-4D65-86E0-81D6D0BD8148}">
      <dsp:nvSpPr>
        <dsp:cNvPr id="0" name=""/>
        <dsp:cNvSpPr/>
      </dsp:nvSpPr>
      <dsp:spPr>
        <a:xfrm>
          <a:off x="7912215" y="657658"/>
          <a:ext cx="1051255" cy="105125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209F927-5D79-4DEC-945A-122219065D0E}">
      <dsp:nvSpPr>
        <dsp:cNvPr id="0" name=""/>
        <dsp:cNvSpPr/>
      </dsp:nvSpPr>
      <dsp:spPr>
        <a:xfrm>
          <a:off x="6816187" y="2174072"/>
          <a:ext cx="3243311" cy="1584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b="0" kern="1200"/>
            <a:t>There is no 'right' answer; trying to solve the problem will lead to another problem you have to solve. </a:t>
          </a:r>
        </a:p>
      </dsp:txBody>
      <dsp:txXfrm>
        <a:off x="6816187" y="2174072"/>
        <a:ext cx="3243311" cy="15843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D801B-8EFA-624E-983A-C8C36BF1B989}">
      <dsp:nvSpPr>
        <dsp:cNvPr id="0" name=""/>
        <dsp:cNvSpPr/>
      </dsp:nvSpPr>
      <dsp:spPr>
        <a:xfrm>
          <a:off x="3132" y="402659"/>
          <a:ext cx="2485200" cy="1491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Small actions may have a large impact on the school system or wider systems</a:t>
          </a:r>
          <a:endParaRPr lang="en-US" sz="1900" kern="1200"/>
        </a:p>
      </dsp:txBody>
      <dsp:txXfrm>
        <a:off x="3132" y="402659"/>
        <a:ext cx="2485200" cy="1491120"/>
      </dsp:txXfrm>
    </dsp:sp>
    <dsp:sp modelId="{430C61DD-CAA3-774B-90C5-2988A6EE7F6B}">
      <dsp:nvSpPr>
        <dsp:cNvPr id="0" name=""/>
        <dsp:cNvSpPr/>
      </dsp:nvSpPr>
      <dsp:spPr>
        <a:xfrm>
          <a:off x="2736852" y="402659"/>
          <a:ext cx="2485200" cy="1491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Difficult to establish cause and effect</a:t>
          </a:r>
          <a:endParaRPr lang="en-US" sz="1900" kern="1200"/>
        </a:p>
      </dsp:txBody>
      <dsp:txXfrm>
        <a:off x="2736852" y="402659"/>
        <a:ext cx="2485200" cy="1491120"/>
      </dsp:txXfrm>
    </dsp:sp>
    <dsp:sp modelId="{E6888EB3-8599-CF4F-9D58-8ED1F844E50A}">
      <dsp:nvSpPr>
        <dsp:cNvPr id="0" name=""/>
        <dsp:cNvSpPr/>
      </dsp:nvSpPr>
      <dsp:spPr>
        <a:xfrm>
          <a:off x="5470573" y="402659"/>
          <a:ext cx="2485200" cy="1491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New emergence interacting with systems</a:t>
          </a:r>
          <a:endParaRPr lang="en-US" sz="1900" kern="1200"/>
        </a:p>
      </dsp:txBody>
      <dsp:txXfrm>
        <a:off x="5470573" y="402659"/>
        <a:ext cx="2485200" cy="1491120"/>
      </dsp:txXfrm>
    </dsp:sp>
    <dsp:sp modelId="{3CCE57CD-62EB-E94D-A077-8D5A240A5B44}">
      <dsp:nvSpPr>
        <dsp:cNvPr id="0" name=""/>
        <dsp:cNvSpPr/>
      </dsp:nvSpPr>
      <dsp:spPr>
        <a:xfrm>
          <a:off x="8204293" y="402659"/>
          <a:ext cx="2485200" cy="1491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Awareness</a:t>
          </a:r>
          <a:r>
            <a:rPr lang="en-US" sz="1900" kern="1200" baseline="0"/>
            <a:t> of uncertainty for the long-term</a:t>
          </a:r>
          <a:endParaRPr lang="en-US" sz="1900" kern="1200"/>
        </a:p>
      </dsp:txBody>
      <dsp:txXfrm>
        <a:off x="8204293" y="402659"/>
        <a:ext cx="2485200" cy="1491120"/>
      </dsp:txXfrm>
    </dsp:sp>
    <dsp:sp modelId="{880B00DD-CBDC-6942-BF59-D86FF55A1569}">
      <dsp:nvSpPr>
        <dsp:cNvPr id="0" name=""/>
        <dsp:cNvSpPr/>
      </dsp:nvSpPr>
      <dsp:spPr>
        <a:xfrm>
          <a:off x="3132" y="2142300"/>
          <a:ext cx="2485200" cy="1491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Awareness that other systems impact the school system</a:t>
          </a:r>
        </a:p>
      </dsp:txBody>
      <dsp:txXfrm>
        <a:off x="3132" y="2142300"/>
        <a:ext cx="2485200" cy="1491120"/>
      </dsp:txXfrm>
    </dsp:sp>
    <dsp:sp modelId="{B5CE01E4-6157-8049-BF7D-E130E3019162}">
      <dsp:nvSpPr>
        <dsp:cNvPr id="0" name=""/>
        <dsp:cNvSpPr/>
      </dsp:nvSpPr>
      <dsp:spPr>
        <a:xfrm>
          <a:off x="2736852" y="2142300"/>
          <a:ext cx="2485200" cy="1491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Interactions change the system</a:t>
          </a:r>
        </a:p>
      </dsp:txBody>
      <dsp:txXfrm>
        <a:off x="2736852" y="2142300"/>
        <a:ext cx="2485200" cy="1491120"/>
      </dsp:txXfrm>
    </dsp:sp>
    <dsp:sp modelId="{F36F6B04-1EFD-F34B-A659-188708EF378B}">
      <dsp:nvSpPr>
        <dsp:cNvPr id="0" name=""/>
        <dsp:cNvSpPr/>
      </dsp:nvSpPr>
      <dsp:spPr>
        <a:xfrm>
          <a:off x="5470573" y="2142300"/>
          <a:ext cx="2485200" cy="1491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Harness nested and sub-systems to share resources and aid improvement</a:t>
          </a:r>
        </a:p>
      </dsp:txBody>
      <dsp:txXfrm>
        <a:off x="5470573" y="2142300"/>
        <a:ext cx="2485200" cy="1491120"/>
      </dsp:txXfrm>
    </dsp:sp>
    <dsp:sp modelId="{F8E18E22-3944-4046-A70E-17EA1E26A8C4}">
      <dsp:nvSpPr>
        <dsp:cNvPr id="0" name=""/>
        <dsp:cNvSpPr/>
      </dsp:nvSpPr>
      <dsp:spPr>
        <a:xfrm>
          <a:off x="8204293" y="2142300"/>
          <a:ext cx="2485200" cy="1491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Influence and improve policy, practice and research</a:t>
          </a:r>
        </a:p>
      </dsp:txBody>
      <dsp:txXfrm>
        <a:off x="8204293" y="2142300"/>
        <a:ext cx="2485200" cy="149112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11DF80-6275-4D4E-884A-93F61306F37F}" type="datetimeFigureOut">
              <a:rPr lang="en-GB" smtClean="0"/>
              <a:t>12/06/2023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5C08D3-FE7E-48C9-9F9C-E77B9C63C2EC}" type="slidenum">
              <a:rPr lang="en-GB" smtClean="0"/>
              <a:t>‹#›</a:t>
            </a:fld>
            <a:endParaRPr lang="en-GB"/>
          </a:p>
        </p:txBody>
      </p:sp>
    </p:spTree>
    <p:extLst>
      <p:ext uri="{BB962C8B-B14F-4D97-AF65-F5344CB8AC3E}">
        <p14:creationId xmlns:p14="http://schemas.microsoft.com/office/powerpoint/2010/main" val="3877924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Welcome to the Making Sense of School Leadership development programme. Before we get into the main content of today’s session, I will briefly explain who is behind this programme, how it came about, and what we hope to achieve.</a:t>
            </a:r>
          </a:p>
        </p:txBody>
      </p:sp>
      <p:sp>
        <p:nvSpPr>
          <p:cNvPr id="4" name="Slide Number Placeholder 3"/>
          <p:cNvSpPr>
            <a:spLocks noGrp="1"/>
          </p:cNvSpPr>
          <p:nvPr>
            <p:ph type="sldNum" sz="quarter" idx="5"/>
          </p:nvPr>
        </p:nvSpPr>
        <p:spPr/>
        <p:txBody>
          <a:bodyPr/>
          <a:lstStyle/>
          <a:p>
            <a:fld id="{F75C08D3-FE7E-48C9-9F9C-E77B9C63C2EC}" type="slidenum">
              <a:rPr lang="en-GB" smtClean="0"/>
              <a:t>1</a:t>
            </a:fld>
            <a:endParaRPr lang="en-GB"/>
          </a:p>
        </p:txBody>
      </p:sp>
    </p:spTree>
    <p:extLst>
      <p:ext uri="{BB962C8B-B14F-4D97-AF65-F5344CB8AC3E}">
        <p14:creationId xmlns:p14="http://schemas.microsoft.com/office/powerpoint/2010/main" val="7324769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effectLst/>
                <a:latin typeface="Calibri" panose="020F0502020204030204" pitchFamily="34" charset="0"/>
                <a:ea typeface="Calibri" panose="020F0502020204030204" pitchFamily="34" charset="0"/>
                <a:cs typeface="Times New Roman" panose="02020603050405020304" pitchFamily="18" charset="0"/>
              </a:rPr>
              <a:t>Fundamental to sensemaking are the </a:t>
            </a:r>
            <a:r>
              <a:rPr lang="en-GB" sz="1200" b="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mental models </a:t>
            </a:r>
            <a:r>
              <a:rPr lang="en-GB" sz="1200">
                <a:effectLst/>
                <a:latin typeface="Calibri" panose="020F0502020204030204" pitchFamily="34" charset="0"/>
                <a:ea typeface="Calibri" panose="020F0502020204030204" pitchFamily="34" charset="0"/>
                <a:cs typeface="Times New Roman" panose="02020603050405020304" pitchFamily="18" charset="0"/>
              </a:rPr>
              <a:t>that give meaning to experience. The programme </a:t>
            </a:r>
            <a:r>
              <a:rPr lang="en-GB" sz="1200">
                <a:latin typeface="Calibri" panose="020F0502020204030204" pitchFamily="34" charset="0"/>
                <a:ea typeface="Calibri" panose="020F0502020204030204" pitchFamily="34" charset="0"/>
                <a:cs typeface="Times New Roman" panose="02020603050405020304" pitchFamily="18" charset="0"/>
              </a:rPr>
              <a:t>is designed to</a:t>
            </a:r>
            <a:r>
              <a:rPr lang="en-GB" sz="1200">
                <a:effectLst/>
                <a:latin typeface="Calibri" panose="020F0502020204030204" pitchFamily="34" charset="0"/>
                <a:ea typeface="Calibri" panose="020F0502020204030204" pitchFamily="34" charset="0"/>
                <a:cs typeface="Times New Roman" panose="02020603050405020304" pitchFamily="18" charset="0"/>
              </a:rPr>
              <a:t> maximise the connection between learning about different types of knowledge (declarative, procedural and contextual) alongside exposure to personally salient experiences.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effectLst/>
                <a:latin typeface="Calibri" panose="020F0502020204030204" pitchFamily="34" charset="0"/>
                <a:ea typeface="Calibri" panose="020F0502020204030204" pitchFamily="34" charset="0"/>
                <a:cs typeface="Times New Roman" panose="02020603050405020304" pitchFamily="18" charset="0"/>
              </a:rPr>
              <a:t>The cyclical nature of the programme allows participants to reflect and act upon the previous session, leading to a developmental process.</a:t>
            </a:r>
          </a:p>
          <a:p>
            <a:endParaRPr lang="en-GB"/>
          </a:p>
        </p:txBody>
      </p:sp>
      <p:sp>
        <p:nvSpPr>
          <p:cNvPr id="4" name="Slide Number Placeholder 3"/>
          <p:cNvSpPr>
            <a:spLocks noGrp="1"/>
          </p:cNvSpPr>
          <p:nvPr>
            <p:ph type="sldNum" sz="quarter" idx="5"/>
          </p:nvPr>
        </p:nvSpPr>
        <p:spPr/>
        <p:txBody>
          <a:bodyPr/>
          <a:lstStyle/>
          <a:p>
            <a:fld id="{F75C08D3-FE7E-48C9-9F9C-E77B9C63C2EC}" type="slidenum">
              <a:rPr lang="en-GB" smtClean="0"/>
              <a:t>10</a:t>
            </a:fld>
            <a:endParaRPr lang="en-GB"/>
          </a:p>
        </p:txBody>
      </p:sp>
    </p:spTree>
    <p:extLst>
      <p:ext uri="{BB962C8B-B14F-4D97-AF65-F5344CB8AC3E}">
        <p14:creationId xmlns:p14="http://schemas.microsoft.com/office/powerpoint/2010/main" val="356524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Let’s turn our attention to wicked problems.</a:t>
            </a:r>
          </a:p>
          <a:p>
            <a:endParaRPr lang="en-US"/>
          </a:p>
          <a:p>
            <a:r>
              <a:rPr lang="en-US"/>
              <a:t>‘Wicked problems’ is a term used to describe the challenging problems that we often encounter in complex environments.</a:t>
            </a:r>
          </a:p>
          <a:p>
            <a:endParaRPr lang="en-US"/>
          </a:p>
          <a:p>
            <a:r>
              <a:rPr lang="en-US"/>
              <a:t>Wicked problems are hard to describe and isolate. They are often linked to other wicked problems, or ‘nested’ in larger problems. The way the problems manifest may be particular to the context. Different people may describe or think about the problem in different ways. They may not even agree that there is a problem!</a:t>
            </a:r>
            <a:endParaRPr lang="en-GB"/>
          </a:p>
        </p:txBody>
      </p:sp>
      <p:sp>
        <p:nvSpPr>
          <p:cNvPr id="4" name="Slide Number Placeholder 3"/>
          <p:cNvSpPr>
            <a:spLocks noGrp="1"/>
          </p:cNvSpPr>
          <p:nvPr>
            <p:ph type="sldNum" sz="quarter" idx="5"/>
          </p:nvPr>
        </p:nvSpPr>
        <p:spPr/>
        <p:txBody>
          <a:bodyPr/>
          <a:lstStyle/>
          <a:p>
            <a:fld id="{F75C08D3-FE7E-48C9-9F9C-E77B9C63C2EC}" type="slidenum">
              <a:rPr lang="en-GB" smtClean="0"/>
              <a:t>11</a:t>
            </a:fld>
            <a:endParaRPr lang="en-GB"/>
          </a:p>
        </p:txBody>
      </p:sp>
    </p:spTree>
    <p:extLst>
      <p:ext uri="{BB962C8B-B14F-4D97-AF65-F5344CB8AC3E}">
        <p14:creationId xmlns:p14="http://schemas.microsoft.com/office/powerpoint/2010/main" val="8642262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Wicked problems are never fully solved. You can make progress, but there are many ways you could proceed, none of which are guaranteed to achieve the outcome you seek. Predicting what will happen when you act on a wicked problem is difficult. Sometimes the solution you implement will itself give rise to new problems.</a:t>
            </a:r>
          </a:p>
          <a:p>
            <a:endParaRPr lang="en-US"/>
          </a:p>
          <a:p>
            <a:r>
              <a:rPr lang="en-US"/>
              <a:t>Once you recognize wicked problems you won’t stop seeing them!</a:t>
            </a:r>
          </a:p>
          <a:p>
            <a:endParaRPr lang="en-US"/>
          </a:p>
          <a:p>
            <a:r>
              <a:rPr lang="en-US"/>
              <a:t>But not all problems are wicked. There are also many ‘tame’ problems in schools. A tame problem isn’t necessarily easy to solve, but it will be easier to pin down – more certain – easier to isolate. Tame problems can be ‘fixed’.</a:t>
            </a:r>
          </a:p>
          <a:p>
            <a:endParaRPr lang="en-US"/>
          </a:p>
          <a:p>
            <a:r>
              <a:rPr lang="en-US"/>
              <a:t>In reality, there is not a binary distinction between wicked and tame problems. It is more a continuum. We may say some problems are tamer or more wicked than others. We propose that wicked and tame problems require a different approach, therefore it may be helpful to consider just how wicked a problem is before you act.</a:t>
            </a:r>
            <a:endParaRPr lang="en-GB"/>
          </a:p>
        </p:txBody>
      </p:sp>
      <p:sp>
        <p:nvSpPr>
          <p:cNvPr id="4" name="Slide Number Placeholder 3"/>
          <p:cNvSpPr>
            <a:spLocks noGrp="1"/>
          </p:cNvSpPr>
          <p:nvPr>
            <p:ph type="sldNum" sz="quarter" idx="5"/>
          </p:nvPr>
        </p:nvSpPr>
        <p:spPr/>
        <p:txBody>
          <a:bodyPr/>
          <a:lstStyle/>
          <a:p>
            <a:fld id="{F75C08D3-FE7E-48C9-9F9C-E77B9C63C2EC}" type="slidenum">
              <a:rPr lang="en-GB" smtClean="0"/>
              <a:t>12</a:t>
            </a:fld>
            <a:endParaRPr lang="en-GB"/>
          </a:p>
        </p:txBody>
      </p:sp>
    </p:spTree>
    <p:extLst>
      <p:ext uri="{BB962C8B-B14F-4D97-AF65-F5344CB8AC3E}">
        <p14:creationId xmlns:p14="http://schemas.microsoft.com/office/powerpoint/2010/main" val="37665715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Why should school leaders understand the idea of wicked problems?</a:t>
            </a:r>
          </a:p>
          <a:p>
            <a:endParaRPr lang="en-US"/>
          </a:p>
          <a:p>
            <a:pPr marL="171450" indent="-171450">
              <a:buFont typeface="Arial" panose="020B0604020202020204" pitchFamily="34" charset="0"/>
              <a:buChar char="•"/>
            </a:pPr>
            <a:r>
              <a:rPr lang="en-US"/>
              <a:t>They may need to work harder at understanding the problem</a:t>
            </a:r>
          </a:p>
          <a:p>
            <a:pPr marL="171450" indent="-171450">
              <a:buFont typeface="Arial" panose="020B0604020202020204" pitchFamily="34" charset="0"/>
              <a:buChar char="•"/>
            </a:pPr>
            <a:r>
              <a:rPr lang="en-US"/>
              <a:t>They might come to terms with the ‘unfixable’ nature of the problem and be more realistic about likely success</a:t>
            </a:r>
          </a:p>
          <a:p>
            <a:pPr marL="171450" indent="-171450">
              <a:buFont typeface="Arial" panose="020B0604020202020204" pitchFamily="34" charset="0"/>
              <a:buChar char="•"/>
            </a:pPr>
            <a:r>
              <a:rPr lang="en-US"/>
              <a:t>They will expect things to happen that they didn’t expect to happen</a:t>
            </a:r>
          </a:p>
          <a:p>
            <a:pPr marL="171450" indent="-171450">
              <a:buFont typeface="Arial" panose="020B0604020202020204" pitchFamily="34" charset="0"/>
              <a:buChar char="•"/>
            </a:pPr>
            <a:r>
              <a:rPr lang="en-US"/>
              <a:t>They may learn to get better at securing improvement.</a:t>
            </a:r>
            <a:endParaRPr lang="en-GB"/>
          </a:p>
        </p:txBody>
      </p:sp>
      <p:sp>
        <p:nvSpPr>
          <p:cNvPr id="4" name="Slide Number Placeholder 3"/>
          <p:cNvSpPr>
            <a:spLocks noGrp="1"/>
          </p:cNvSpPr>
          <p:nvPr>
            <p:ph type="sldNum" sz="quarter" idx="5"/>
          </p:nvPr>
        </p:nvSpPr>
        <p:spPr/>
        <p:txBody>
          <a:bodyPr/>
          <a:lstStyle/>
          <a:p>
            <a:fld id="{F75C08D3-FE7E-48C9-9F9C-E77B9C63C2EC}" type="slidenum">
              <a:rPr lang="en-GB" smtClean="0"/>
              <a:t>13</a:t>
            </a:fld>
            <a:endParaRPr lang="en-GB"/>
          </a:p>
        </p:txBody>
      </p:sp>
    </p:spTree>
    <p:extLst>
      <p:ext uri="{BB962C8B-B14F-4D97-AF65-F5344CB8AC3E}">
        <p14:creationId xmlns:p14="http://schemas.microsoft.com/office/powerpoint/2010/main" val="5923299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75C08D3-FE7E-48C9-9F9C-E77B9C63C2EC}" type="slidenum">
              <a:rPr lang="en-GB" smtClean="0"/>
              <a:t>14</a:t>
            </a:fld>
            <a:endParaRPr lang="en-GB"/>
          </a:p>
        </p:txBody>
      </p:sp>
    </p:spTree>
    <p:extLst>
      <p:ext uri="{BB962C8B-B14F-4D97-AF65-F5344CB8AC3E}">
        <p14:creationId xmlns:p14="http://schemas.microsoft.com/office/powerpoint/2010/main" val="14487460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 are going to look at some examples of wicked problems by considering two case studies.</a:t>
            </a:r>
          </a:p>
          <a:p>
            <a:endParaRPr lang="en-US"/>
          </a:p>
          <a:p>
            <a:r>
              <a:rPr lang="en-US"/>
              <a:t>The case studies have been written to introduce what a wicked problem may look like in practice. They have been written with a particular aspect of school leadership in mind e.g. leading the curriculum or improving school culture. However, the nature of wicked problems mean that they defy being pigeon-holed.</a:t>
            </a:r>
          </a:p>
          <a:p>
            <a:endParaRPr lang="en-US"/>
          </a:p>
          <a:p>
            <a:r>
              <a:rPr lang="en-US"/>
              <a:t>We will have time to read the case study, then to work in groups to explore the wicked problem and our perceptions about what may be going on, and how we may seek to address the problem as a school leader.</a:t>
            </a:r>
            <a:endParaRPr lang="en-GB"/>
          </a:p>
        </p:txBody>
      </p:sp>
      <p:sp>
        <p:nvSpPr>
          <p:cNvPr id="4" name="Slide Number Placeholder 3"/>
          <p:cNvSpPr>
            <a:spLocks noGrp="1"/>
          </p:cNvSpPr>
          <p:nvPr>
            <p:ph type="sldNum" sz="quarter" idx="5"/>
          </p:nvPr>
        </p:nvSpPr>
        <p:spPr/>
        <p:txBody>
          <a:bodyPr/>
          <a:lstStyle/>
          <a:p>
            <a:fld id="{F75C08D3-FE7E-48C9-9F9C-E77B9C63C2EC}" type="slidenum">
              <a:rPr lang="en-GB" smtClean="0"/>
              <a:t>15</a:t>
            </a:fld>
            <a:endParaRPr lang="en-GB"/>
          </a:p>
        </p:txBody>
      </p:sp>
    </p:spTree>
    <p:extLst>
      <p:ext uri="{BB962C8B-B14F-4D97-AF65-F5344CB8AC3E}">
        <p14:creationId xmlns:p14="http://schemas.microsoft.com/office/powerpoint/2010/main" val="28291479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75C08D3-FE7E-48C9-9F9C-E77B9C63C2EC}" type="slidenum">
              <a:rPr lang="en-GB" smtClean="0"/>
              <a:t>16</a:t>
            </a:fld>
            <a:endParaRPr lang="en-GB"/>
          </a:p>
        </p:txBody>
      </p:sp>
    </p:spTree>
    <p:extLst>
      <p:ext uri="{BB962C8B-B14F-4D97-AF65-F5344CB8AC3E}">
        <p14:creationId xmlns:p14="http://schemas.microsoft.com/office/powerpoint/2010/main" val="17718442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75C08D3-FE7E-48C9-9F9C-E77B9C63C2EC}" type="slidenum">
              <a:rPr lang="en-GB" smtClean="0"/>
              <a:t>17</a:t>
            </a:fld>
            <a:endParaRPr lang="en-GB"/>
          </a:p>
        </p:txBody>
      </p:sp>
    </p:spTree>
    <p:extLst>
      <p:ext uri="{BB962C8B-B14F-4D97-AF65-F5344CB8AC3E}">
        <p14:creationId xmlns:p14="http://schemas.microsoft.com/office/powerpoint/2010/main" val="234489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Hopefully you are now better equipped to </a:t>
            </a:r>
            <a:r>
              <a:rPr lang="en-US" err="1"/>
              <a:t>recognise</a:t>
            </a:r>
            <a:r>
              <a:rPr lang="en-US"/>
              <a:t> wicked problems in your schools.</a:t>
            </a:r>
          </a:p>
          <a:p>
            <a:endParaRPr lang="en-US"/>
          </a:p>
          <a:p>
            <a:r>
              <a:rPr lang="en-GB"/>
              <a:t>Following today’s session, we would like you to explore how wicked problems manifest in your own context. To do this, we have designed some Experiments. We ask that you do one of these.</a:t>
            </a:r>
          </a:p>
          <a:p>
            <a:endParaRPr lang="en-GB"/>
          </a:p>
          <a:p>
            <a:r>
              <a:rPr lang="en-GB"/>
              <a:t>The task is called an Experiment because we will ask you to form a hypothesis about your school and then to test this hypothesis by exploring the views of your colleagues. By doing so, we hope that you will come to think differently about the problem/s.</a:t>
            </a:r>
          </a:p>
          <a:p>
            <a:endParaRPr lang="en-GB"/>
          </a:p>
          <a:p>
            <a:r>
              <a:rPr lang="en-GB"/>
              <a:t>To support you in carrying out the experiment, you will have a one-to-one with an Individual Facilitator. This person will help you formulate the hypothesis and plan the experiment. They will then help you reflect on your findings.</a:t>
            </a:r>
          </a:p>
          <a:p>
            <a:endParaRPr lang="en-GB"/>
          </a:p>
          <a:p>
            <a:r>
              <a:rPr lang="en-GB"/>
              <a:t>The framework you will use to structure this process is called the Ladder of Inference. We are going to watch a clip of academic </a:t>
            </a:r>
            <a:r>
              <a:rPr lang="en-GB" err="1"/>
              <a:t>Vivianne</a:t>
            </a:r>
            <a:r>
              <a:rPr lang="en-GB"/>
              <a:t> Robinson explaining what the Ladder of Inference is, and how it supports sensemaking.</a:t>
            </a:r>
          </a:p>
        </p:txBody>
      </p:sp>
      <p:sp>
        <p:nvSpPr>
          <p:cNvPr id="4" name="Slide Number Placeholder 3"/>
          <p:cNvSpPr>
            <a:spLocks noGrp="1"/>
          </p:cNvSpPr>
          <p:nvPr>
            <p:ph type="sldNum" sz="quarter" idx="5"/>
          </p:nvPr>
        </p:nvSpPr>
        <p:spPr/>
        <p:txBody>
          <a:bodyPr/>
          <a:lstStyle/>
          <a:p>
            <a:fld id="{F75C08D3-FE7E-48C9-9F9C-E77B9C63C2EC}" type="slidenum">
              <a:rPr lang="en-GB" smtClean="0"/>
              <a:t>19</a:t>
            </a:fld>
            <a:endParaRPr lang="en-GB"/>
          </a:p>
        </p:txBody>
      </p:sp>
    </p:spTree>
    <p:extLst>
      <p:ext uri="{BB962C8B-B14F-4D97-AF65-F5344CB8AC3E}">
        <p14:creationId xmlns:p14="http://schemas.microsoft.com/office/powerpoint/2010/main" val="11960346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Let’s look at each step of the ladder and how we may use this framework in carrying out and learning from the Experiment…</a:t>
            </a:r>
          </a:p>
          <a:p>
            <a:endParaRPr lang="en-US"/>
          </a:p>
          <a:p>
            <a:r>
              <a:rPr lang="en-US"/>
              <a:t>Now let’s look at the details of the Experiment you will be carrying out.</a:t>
            </a:r>
            <a:endParaRPr lang="en-GB"/>
          </a:p>
        </p:txBody>
      </p:sp>
      <p:sp>
        <p:nvSpPr>
          <p:cNvPr id="4" name="Slide Number Placeholder 3"/>
          <p:cNvSpPr>
            <a:spLocks noGrp="1"/>
          </p:cNvSpPr>
          <p:nvPr>
            <p:ph type="sldNum" sz="quarter" idx="5"/>
          </p:nvPr>
        </p:nvSpPr>
        <p:spPr/>
        <p:txBody>
          <a:bodyPr/>
          <a:lstStyle/>
          <a:p>
            <a:fld id="{F75C08D3-FE7E-48C9-9F9C-E77B9C63C2EC}" type="slidenum">
              <a:rPr lang="en-GB" smtClean="0"/>
              <a:t>21</a:t>
            </a:fld>
            <a:endParaRPr lang="en-GB"/>
          </a:p>
        </p:txBody>
      </p:sp>
    </p:spTree>
    <p:extLst>
      <p:ext uri="{BB962C8B-B14F-4D97-AF65-F5344CB8AC3E}">
        <p14:creationId xmlns:p14="http://schemas.microsoft.com/office/powerpoint/2010/main" val="1070662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1000"/>
              </a:spcAft>
            </a:pPr>
            <a:r>
              <a:rPr lang="en-GB" sz="1800">
                <a:effectLst/>
                <a:latin typeface="Calibri" panose="020F0502020204030204" pitchFamily="34" charset="0"/>
                <a:ea typeface="Calibri" panose="020F0502020204030204" pitchFamily="34" charset="0"/>
                <a:cs typeface="Times New Roman" panose="02020603050405020304" pitchFamily="18" charset="0"/>
              </a:rPr>
              <a:t>What do we hope to achieve through this programme?</a:t>
            </a:r>
          </a:p>
          <a:p>
            <a:pPr>
              <a:lnSpc>
                <a:spcPct val="115000"/>
              </a:lnSpc>
              <a:spcAft>
                <a:spcPts val="1000"/>
              </a:spcAft>
            </a:pP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800">
                <a:effectLst/>
                <a:latin typeface="Calibri" panose="020F0502020204030204" pitchFamily="34" charset="0"/>
                <a:ea typeface="Calibri" panose="020F0502020204030204" pitchFamily="34" charset="0"/>
                <a:cs typeface="Times New Roman" panose="02020603050405020304" pitchFamily="18" charset="0"/>
              </a:rPr>
              <a:t>Leading a school is inherently difficult. School leaders are required to make sense of complex problems, often in conditions of uncertainty and flux.</a:t>
            </a:r>
          </a:p>
          <a:p>
            <a:pPr>
              <a:lnSpc>
                <a:spcPct val="115000"/>
              </a:lnSpc>
              <a:spcAft>
                <a:spcPts val="1000"/>
              </a:spcAft>
            </a:pPr>
            <a:r>
              <a:rPr lang="en-GB" sz="1800">
                <a:effectLst/>
                <a:latin typeface="Calibri" panose="020F0502020204030204" pitchFamily="34" charset="0"/>
                <a:ea typeface="Calibri" panose="020F0502020204030204" pitchFamily="34" charset="0"/>
                <a:cs typeface="Times New Roman" panose="02020603050405020304" pitchFamily="18" charset="0"/>
              </a:rPr>
              <a:t>MSSL aims to support school leaders in making sense of the complex problems they face by recognising this complexity, exploring it, and improving decision making.</a:t>
            </a:r>
          </a:p>
          <a:p>
            <a:pPr>
              <a:lnSpc>
                <a:spcPct val="115000"/>
              </a:lnSpc>
              <a:spcAft>
                <a:spcPts val="1000"/>
              </a:spcAft>
            </a:pP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800">
                <a:effectLst/>
                <a:latin typeface="Calibri" panose="020F0502020204030204" pitchFamily="34" charset="0"/>
                <a:ea typeface="Calibri" panose="020F0502020204030204" pitchFamily="34" charset="0"/>
                <a:cs typeface="Times New Roman" panose="02020603050405020304" pitchFamily="18" charset="0"/>
              </a:rPr>
              <a:t>Unlike many leadership development programmes which take an overly theoretical approach, GHT draws on the participant’s context and the problems they face in their schools.</a:t>
            </a:r>
          </a:p>
          <a:p>
            <a:pPr>
              <a:lnSpc>
                <a:spcPct val="115000"/>
              </a:lnSpc>
              <a:spcAft>
                <a:spcPts val="1000"/>
              </a:spcAft>
            </a:pP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800">
                <a:effectLst/>
                <a:latin typeface="Calibri" panose="020F0502020204030204" pitchFamily="34" charset="0"/>
                <a:ea typeface="Calibri" panose="020F0502020204030204" pitchFamily="34" charset="0"/>
                <a:cs typeface="Times New Roman" panose="02020603050405020304" pitchFamily="18" charset="0"/>
              </a:rPr>
              <a:t>The programme employs a variety of methods to stimulate individual and collective sense-making, including salient case studies, personal reflection, and field work.</a:t>
            </a:r>
          </a:p>
          <a:p>
            <a:endParaRPr lang="en-GB"/>
          </a:p>
        </p:txBody>
      </p:sp>
      <p:sp>
        <p:nvSpPr>
          <p:cNvPr id="4" name="Slide Number Placeholder 3"/>
          <p:cNvSpPr>
            <a:spLocks noGrp="1"/>
          </p:cNvSpPr>
          <p:nvPr>
            <p:ph type="sldNum" sz="quarter" idx="5"/>
          </p:nvPr>
        </p:nvSpPr>
        <p:spPr/>
        <p:txBody>
          <a:bodyPr/>
          <a:lstStyle/>
          <a:p>
            <a:fld id="{F75C08D3-FE7E-48C9-9F9C-E77B9C63C2EC}" type="slidenum">
              <a:rPr lang="en-GB" smtClean="0"/>
              <a:t>2</a:t>
            </a:fld>
            <a:endParaRPr lang="en-GB"/>
          </a:p>
        </p:txBody>
      </p:sp>
    </p:spTree>
    <p:extLst>
      <p:ext uri="{BB962C8B-B14F-4D97-AF65-F5344CB8AC3E}">
        <p14:creationId xmlns:p14="http://schemas.microsoft.com/office/powerpoint/2010/main" val="19052718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75C08D3-FE7E-48C9-9F9C-E77B9C63C2EC}" type="slidenum">
              <a:rPr lang="en-GB" smtClean="0"/>
              <a:t>22</a:t>
            </a:fld>
            <a:endParaRPr lang="en-GB"/>
          </a:p>
        </p:txBody>
      </p:sp>
    </p:spTree>
    <p:extLst>
      <p:ext uri="{BB962C8B-B14F-4D97-AF65-F5344CB8AC3E}">
        <p14:creationId xmlns:p14="http://schemas.microsoft.com/office/powerpoint/2010/main" val="7710855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75C08D3-FE7E-48C9-9F9C-E77B9C63C2EC}" type="slidenum">
              <a:rPr lang="en-GB" smtClean="0"/>
              <a:t>23</a:t>
            </a:fld>
            <a:endParaRPr lang="en-GB"/>
          </a:p>
        </p:txBody>
      </p:sp>
    </p:spTree>
    <p:extLst>
      <p:ext uri="{BB962C8B-B14F-4D97-AF65-F5344CB8AC3E}">
        <p14:creationId xmlns:p14="http://schemas.microsoft.com/office/powerpoint/2010/main" val="39799292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75C08D3-FE7E-48C9-9F9C-E77B9C63C2EC}" type="slidenum">
              <a:rPr lang="en-GB" smtClean="0"/>
              <a:t>24</a:t>
            </a:fld>
            <a:endParaRPr lang="en-GB"/>
          </a:p>
        </p:txBody>
      </p:sp>
    </p:spTree>
    <p:extLst>
      <p:ext uri="{BB962C8B-B14F-4D97-AF65-F5344CB8AC3E}">
        <p14:creationId xmlns:p14="http://schemas.microsoft.com/office/powerpoint/2010/main" val="3838611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full programme is designed to take 18 months. We are at the pilot stage of the programme. For the pilot, we have designed three short versions of the full programme. This allows us to test and receive feedback on a range of resources. We appreciate your involvement in the programme and welcome your honest feedback on your experience.</a:t>
            </a:r>
          </a:p>
          <a:p>
            <a:endParaRPr lang="en-US"/>
          </a:p>
          <a:p>
            <a:r>
              <a:rPr lang="en-US"/>
              <a:t>The pilot programmes explore different aspects of wicked problems in schools. We will look at what we mean by a wicked problem in a short while, but essentially, we mean problems which are complex and difficult to resolve.</a:t>
            </a:r>
          </a:p>
          <a:p>
            <a:endParaRPr lang="en-US"/>
          </a:p>
          <a:p>
            <a:r>
              <a:rPr lang="en-GB"/>
              <a:t>Pilot 1 provides the opportunity to explore your school’s wicked problems. Pilot 2 looks more at a specific wicked problem you have identified. Pilot 3 explores solutions to wicked problems.</a:t>
            </a:r>
          </a:p>
          <a:p>
            <a:endParaRPr lang="en-GB"/>
          </a:p>
          <a:p>
            <a:r>
              <a:rPr lang="en-GB"/>
              <a:t>Each pilot will follow the same process…</a:t>
            </a:r>
          </a:p>
        </p:txBody>
      </p:sp>
      <p:sp>
        <p:nvSpPr>
          <p:cNvPr id="4" name="Slide Number Placeholder 3"/>
          <p:cNvSpPr>
            <a:spLocks noGrp="1"/>
          </p:cNvSpPr>
          <p:nvPr>
            <p:ph type="sldNum" sz="quarter" idx="5"/>
          </p:nvPr>
        </p:nvSpPr>
        <p:spPr/>
        <p:txBody>
          <a:bodyPr/>
          <a:lstStyle/>
          <a:p>
            <a:fld id="{F75C08D3-FE7E-48C9-9F9C-E77B9C63C2EC}" type="slidenum">
              <a:rPr lang="en-GB" smtClean="0"/>
              <a:t>3</a:t>
            </a:fld>
            <a:endParaRPr lang="en-GB"/>
          </a:p>
        </p:txBody>
      </p:sp>
    </p:spTree>
    <p:extLst>
      <p:ext uri="{BB962C8B-B14F-4D97-AF65-F5344CB8AC3E}">
        <p14:creationId xmlns:p14="http://schemas.microsoft.com/office/powerpoint/2010/main" val="1491532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There are five stages to each pilot.</a:t>
            </a:r>
          </a:p>
          <a:p>
            <a:endParaRPr lang="en-US"/>
          </a:p>
          <a:p>
            <a:r>
              <a:rPr lang="en-US"/>
              <a:t>You have already completed stage 1. The Explainer videos introduced you to some theoretical concepts which underpin the programme. We believe that it is important that you understand this theory because:</a:t>
            </a:r>
          </a:p>
          <a:p>
            <a:pPr marL="228600" indent="-228600">
              <a:buAutoNum type="arabicPeriod"/>
            </a:pPr>
            <a:r>
              <a:rPr lang="en-US"/>
              <a:t>It will help you understand the reasons for our approach.</a:t>
            </a:r>
          </a:p>
          <a:p>
            <a:pPr marL="228600" indent="-228600">
              <a:buAutoNum type="arabicPeriod"/>
            </a:pPr>
            <a:r>
              <a:rPr lang="en-US"/>
              <a:t>We will be making explicit reference to some of the ideas.</a:t>
            </a:r>
          </a:p>
          <a:p>
            <a:pPr marL="228600" indent="-228600">
              <a:buAutoNum type="arabicPeriod"/>
            </a:pPr>
            <a:r>
              <a:rPr lang="en-US"/>
              <a:t>We hope it builds confidence that the programme has a sound theoretical basis.</a:t>
            </a:r>
          </a:p>
          <a:p>
            <a:pPr marL="228600" indent="-228600">
              <a:buAutoNum type="arabicPeriod"/>
            </a:pPr>
            <a:endParaRPr lang="en-US"/>
          </a:p>
          <a:p>
            <a:pPr marL="0" indent="0">
              <a:buNone/>
            </a:pPr>
            <a:r>
              <a:rPr lang="en-GB"/>
              <a:t>We are currently in Group Development Session 1.</a:t>
            </a:r>
          </a:p>
          <a:p>
            <a:pPr marL="0" indent="0">
              <a:buNone/>
            </a:pPr>
            <a:endParaRPr lang="en-GB"/>
          </a:p>
          <a:p>
            <a:pPr marL="0" indent="0">
              <a:buNone/>
            </a:pPr>
            <a:r>
              <a:rPr lang="en-GB"/>
              <a:t>Before our next session, there will be a task to carry out in your school. We call this task an ‘Experiment’ because it involves you forming a hypothesis and testing it. You will be supported in doing this by a Facilitator, who will meet with you before you do the Experiment and again after. These meetings (which we call Individual Development Sessions) will help you plan your </a:t>
            </a:r>
            <a:r>
              <a:rPr lang="en-GB" err="1"/>
              <a:t>experiement</a:t>
            </a:r>
            <a:r>
              <a:rPr lang="en-GB"/>
              <a:t> and reflect on what you found. More about this later…</a:t>
            </a:r>
          </a:p>
          <a:p>
            <a:pPr marL="0" indent="0">
              <a:buNone/>
            </a:pPr>
            <a:endParaRPr lang="en-GB"/>
          </a:p>
          <a:p>
            <a:pPr marL="0" indent="0">
              <a:buNone/>
            </a:pPr>
            <a:r>
              <a:rPr lang="en-GB"/>
              <a:t>When we come together again, we will consolidate your learning through the Experiments you have carried out. Lastly, we will ask for your feedback on the programme.</a:t>
            </a:r>
          </a:p>
        </p:txBody>
      </p:sp>
      <p:sp>
        <p:nvSpPr>
          <p:cNvPr id="4" name="Slide Number Placeholder 3"/>
          <p:cNvSpPr>
            <a:spLocks noGrp="1"/>
          </p:cNvSpPr>
          <p:nvPr>
            <p:ph type="sldNum" sz="quarter" idx="5"/>
          </p:nvPr>
        </p:nvSpPr>
        <p:spPr/>
        <p:txBody>
          <a:bodyPr/>
          <a:lstStyle/>
          <a:p>
            <a:fld id="{F75C08D3-FE7E-48C9-9F9C-E77B9C63C2EC}" type="slidenum">
              <a:rPr lang="en-GB" smtClean="0"/>
              <a:t>4</a:t>
            </a:fld>
            <a:endParaRPr lang="en-GB"/>
          </a:p>
        </p:txBody>
      </p:sp>
    </p:spTree>
    <p:extLst>
      <p:ext uri="{BB962C8B-B14F-4D97-AF65-F5344CB8AC3E}">
        <p14:creationId xmlns:p14="http://schemas.microsoft.com/office/powerpoint/2010/main" val="24265888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 will use these terms to refer to the different stages and components of the programme.</a:t>
            </a:r>
            <a:endParaRPr lang="en-GB"/>
          </a:p>
        </p:txBody>
      </p:sp>
      <p:sp>
        <p:nvSpPr>
          <p:cNvPr id="4" name="Slide Number Placeholder 3"/>
          <p:cNvSpPr>
            <a:spLocks noGrp="1"/>
          </p:cNvSpPr>
          <p:nvPr>
            <p:ph type="sldNum" sz="quarter" idx="5"/>
          </p:nvPr>
        </p:nvSpPr>
        <p:spPr/>
        <p:txBody>
          <a:bodyPr/>
          <a:lstStyle/>
          <a:p>
            <a:fld id="{F75C08D3-FE7E-48C9-9F9C-E77B9C63C2EC}" type="slidenum">
              <a:rPr lang="en-GB" smtClean="0"/>
              <a:t>5</a:t>
            </a:fld>
            <a:endParaRPr lang="en-GB"/>
          </a:p>
        </p:txBody>
      </p:sp>
    </p:spTree>
    <p:extLst>
      <p:ext uri="{BB962C8B-B14F-4D97-AF65-F5344CB8AC3E}">
        <p14:creationId xmlns:p14="http://schemas.microsoft.com/office/powerpoint/2010/main" val="3909766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Please take a moment to read the slide.</a:t>
            </a:r>
          </a:p>
          <a:p>
            <a:endParaRPr lang="en-US"/>
          </a:p>
          <a:p>
            <a:r>
              <a:rPr lang="en-US"/>
              <a:t>Leadership is defined in different ways by different people. When </a:t>
            </a:r>
            <a:r>
              <a:rPr lang="en-US" b="1"/>
              <a:t>we</a:t>
            </a:r>
            <a:r>
              <a:rPr lang="en-US"/>
              <a:t> talk about leadership, we mean how leaders influence teams, individuals and organisations. Leaders exercise their influence in various ways and on various aspects of the organisation.</a:t>
            </a:r>
            <a:endParaRPr lang="en-GB"/>
          </a:p>
        </p:txBody>
      </p:sp>
      <p:sp>
        <p:nvSpPr>
          <p:cNvPr id="4" name="Slide Number Placeholder 3"/>
          <p:cNvSpPr>
            <a:spLocks noGrp="1"/>
          </p:cNvSpPr>
          <p:nvPr>
            <p:ph type="sldNum" sz="quarter" idx="5"/>
          </p:nvPr>
        </p:nvSpPr>
        <p:spPr/>
        <p:txBody>
          <a:bodyPr/>
          <a:lstStyle/>
          <a:p>
            <a:fld id="{F75C08D3-FE7E-48C9-9F9C-E77B9C63C2EC}" type="slidenum">
              <a:rPr lang="en-GB" smtClean="0"/>
              <a:t>6</a:t>
            </a:fld>
            <a:endParaRPr lang="en-GB"/>
          </a:p>
        </p:txBody>
      </p:sp>
    </p:spTree>
    <p:extLst>
      <p:ext uri="{BB962C8B-B14F-4D97-AF65-F5344CB8AC3E}">
        <p14:creationId xmlns:p14="http://schemas.microsoft.com/office/powerpoint/2010/main" val="29398606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programme is underpinned by a theoretical model which draws on two theoretical constructs in particular: complexity theory and adult development theory.</a:t>
            </a:r>
          </a:p>
          <a:p>
            <a:endParaRPr lang="en-US"/>
          </a:p>
          <a:p>
            <a:r>
              <a:rPr lang="en-US"/>
              <a:t>These theories were outlined in the Explainer videos. You do not need an in-depth knowledge of these theories to participate in the programme, but understanding the basics may be helpful. Let’s see what you remember about them.</a:t>
            </a:r>
            <a:endParaRPr lang="en-GB"/>
          </a:p>
        </p:txBody>
      </p:sp>
      <p:sp>
        <p:nvSpPr>
          <p:cNvPr id="4" name="Slide Number Placeholder 3"/>
          <p:cNvSpPr>
            <a:spLocks noGrp="1"/>
          </p:cNvSpPr>
          <p:nvPr>
            <p:ph type="sldNum" sz="quarter" idx="5"/>
          </p:nvPr>
        </p:nvSpPr>
        <p:spPr/>
        <p:txBody>
          <a:bodyPr/>
          <a:lstStyle/>
          <a:p>
            <a:fld id="{F75C08D3-FE7E-48C9-9F9C-E77B9C63C2EC}" type="slidenum">
              <a:rPr lang="en-GB" smtClean="0"/>
              <a:t>7</a:t>
            </a:fld>
            <a:endParaRPr lang="en-GB"/>
          </a:p>
        </p:txBody>
      </p:sp>
    </p:spTree>
    <p:extLst>
      <p:ext uri="{BB962C8B-B14F-4D97-AF65-F5344CB8AC3E}">
        <p14:creationId xmlns:p14="http://schemas.microsoft.com/office/powerpoint/2010/main" val="2787462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effectLst/>
                <a:latin typeface="Calibri" panose="020F0502020204030204" pitchFamily="34" charset="0"/>
                <a:ea typeface="Calibri" panose="020F0502020204030204" pitchFamily="34" charset="0"/>
                <a:cs typeface="Times New Roman" panose="02020603050405020304" pitchFamily="18" charset="0"/>
              </a:rPr>
              <a:t>Schools are defined as </a:t>
            </a:r>
            <a:r>
              <a:rPr lang="en-GB" sz="1200" b="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complex adaptive systems</a:t>
            </a:r>
            <a:r>
              <a:rPr lang="en-GB" sz="1200">
                <a:effectLst/>
                <a:latin typeface="Calibri" panose="020F0502020204030204" pitchFamily="34" charset="0"/>
                <a:ea typeface="Calibri" panose="020F0502020204030204" pitchFamily="34" charset="0"/>
                <a:cs typeface="Times New Roman" panose="02020603050405020304" pitchFamily="18" charset="0"/>
              </a:rPr>
              <a:t>. Complexity is therefore the context for leadership. Leaders are commonly confronted with </a:t>
            </a:r>
            <a:r>
              <a:rPr lang="en-GB" sz="1200" b="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wicked problems </a:t>
            </a:r>
            <a:r>
              <a:rPr lang="en-GB" sz="1200">
                <a:effectLst/>
                <a:latin typeface="Calibri" panose="020F0502020204030204" pitchFamily="34" charset="0"/>
                <a:ea typeface="Calibri" panose="020F0502020204030204" pitchFamily="34" charset="0"/>
                <a:cs typeface="Times New Roman" panose="02020603050405020304" pitchFamily="18" charset="0"/>
              </a:rPr>
              <a:t>which are difficult (or even impossible) to define and resolve. How leaders cope with this complexity is central to their development as a leader. </a:t>
            </a:r>
            <a:r>
              <a:rPr lang="en-GB" sz="1200" b="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Mutual collaboration </a:t>
            </a:r>
            <a:r>
              <a:rPr lang="en-GB" sz="1200">
                <a:effectLst/>
                <a:latin typeface="Calibri" panose="020F0502020204030204" pitchFamily="34" charset="0"/>
                <a:ea typeface="Calibri" panose="020F0502020204030204" pitchFamily="34" charset="0"/>
                <a:cs typeface="Times New Roman" panose="02020603050405020304" pitchFamily="18" charset="0"/>
              </a:rPr>
              <a:t>is key to a leader’s approach to dealing with complexity and complex problems.</a:t>
            </a:r>
          </a:p>
          <a:p>
            <a:endParaRPr lang="en-GB"/>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effectLst/>
                <a:latin typeface="Calibri" panose="020F0502020204030204" pitchFamily="34" charset="0"/>
                <a:ea typeface="Calibri" panose="020F0502020204030204" pitchFamily="34" charset="0"/>
                <a:cs typeface="Times New Roman" panose="02020603050405020304" pitchFamily="18" charset="0"/>
              </a:rPr>
              <a:t>How leaders make sense of their role, their context, and events, determines how they interact with their </a:t>
            </a:r>
            <a:r>
              <a:rPr lang="en-GB" sz="1200" b="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environment</a:t>
            </a:r>
            <a:r>
              <a:rPr lang="en-GB" sz="1200">
                <a:effectLst/>
                <a:latin typeface="Calibri" panose="020F0502020204030204" pitchFamily="34" charset="0"/>
                <a:ea typeface="Calibri" panose="020F0502020204030204" pitchFamily="34" charset="0"/>
                <a:cs typeface="Times New Roman" panose="02020603050405020304" pitchFamily="18" charset="0"/>
              </a:rPr>
              <a:t>. </a:t>
            </a:r>
            <a:r>
              <a:rPr lang="en-GB" sz="1200" err="1">
                <a:effectLst/>
                <a:latin typeface="Calibri" panose="020F0502020204030204" pitchFamily="34" charset="0"/>
                <a:ea typeface="Calibri" panose="020F0502020204030204" pitchFamily="34" charset="0"/>
                <a:cs typeface="Times New Roman" panose="02020603050405020304" pitchFamily="18" charset="0"/>
              </a:rPr>
              <a:t>Loevinger’s</a:t>
            </a:r>
            <a:r>
              <a:rPr lang="en-GB" sz="1200">
                <a:effectLst/>
                <a:latin typeface="Calibri" panose="020F0502020204030204" pitchFamily="34" charset="0"/>
                <a:ea typeface="Calibri" panose="020F0502020204030204" pitchFamily="34" charset="0"/>
                <a:cs typeface="Times New Roman" panose="02020603050405020304" pitchFamily="18" charset="0"/>
              </a:rPr>
              <a:t> Adult Ego Development (AED) theory describes how the process of sensemaking changes throughout an adult’s life. This includes how adults respond to </a:t>
            </a:r>
            <a:r>
              <a:rPr lang="en-GB" sz="1200" b="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complex environments</a:t>
            </a:r>
            <a:r>
              <a:rPr lang="en-GB" sz="1200">
                <a:effectLst/>
                <a:latin typeface="Calibri" panose="020F0502020204030204" pitchFamily="34" charset="0"/>
                <a:ea typeface="Calibri" panose="020F0502020204030204" pitchFamily="34" charset="0"/>
                <a:cs typeface="Times New Roman" panose="02020603050405020304" pitchFamily="18" charset="0"/>
              </a:rPr>
              <a:t>. It is asserted that the most advanced </a:t>
            </a:r>
            <a:r>
              <a:rPr lang="en-GB" sz="1200" b="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(Individualist) </a:t>
            </a:r>
            <a:r>
              <a:rPr lang="en-GB" sz="1200">
                <a:effectLst/>
                <a:latin typeface="Calibri" panose="020F0502020204030204" pitchFamily="34" charset="0"/>
                <a:ea typeface="Calibri" panose="020F0502020204030204" pitchFamily="34" charset="0"/>
                <a:cs typeface="Times New Roman" panose="02020603050405020304" pitchFamily="18" charset="0"/>
              </a:rPr>
              <a:t>stage is associated with practices which would be beneficial for school leaders in </a:t>
            </a:r>
            <a:r>
              <a:rPr lang="en-GB" sz="1200" b="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coping with complexity</a:t>
            </a:r>
            <a:r>
              <a:rPr lang="en-GB" sz="1200">
                <a:effectLst/>
                <a:latin typeface="Calibri" panose="020F0502020204030204" pitchFamily="34" charset="0"/>
                <a:ea typeface="Calibri" panose="020F0502020204030204" pitchFamily="34" charset="0"/>
                <a:cs typeface="Times New Roman" panose="02020603050405020304" pitchFamily="18" charset="0"/>
              </a:rPr>
              <a:t>. These include comprehending and feeling comfortable with complexity; valuing and seeking new perspectives on a problem; and taking the time to reflect and gain new insights into problems.</a:t>
            </a:r>
            <a:endParaRPr lang="en-GB" sz="1200"/>
          </a:p>
          <a:p>
            <a:endParaRPr lang="en-GB"/>
          </a:p>
        </p:txBody>
      </p:sp>
      <p:sp>
        <p:nvSpPr>
          <p:cNvPr id="4" name="Slide Number Placeholder 3"/>
          <p:cNvSpPr>
            <a:spLocks noGrp="1"/>
          </p:cNvSpPr>
          <p:nvPr>
            <p:ph type="sldNum" sz="quarter" idx="5"/>
          </p:nvPr>
        </p:nvSpPr>
        <p:spPr/>
        <p:txBody>
          <a:bodyPr/>
          <a:lstStyle/>
          <a:p>
            <a:fld id="{F75C08D3-FE7E-48C9-9F9C-E77B9C63C2EC}" type="slidenum">
              <a:rPr lang="en-GB" smtClean="0"/>
              <a:t>8</a:t>
            </a:fld>
            <a:endParaRPr lang="en-GB"/>
          </a:p>
        </p:txBody>
      </p:sp>
    </p:spTree>
    <p:extLst>
      <p:ext uri="{BB962C8B-B14F-4D97-AF65-F5344CB8AC3E}">
        <p14:creationId xmlns:p14="http://schemas.microsoft.com/office/powerpoint/2010/main" val="3554997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effectLst/>
                <a:latin typeface="Calibri" panose="020F0502020204030204" pitchFamily="34" charset="0"/>
                <a:cs typeface="Calibri" panose="020F0502020204030204" pitchFamily="34" charset="0"/>
              </a:rPr>
              <a:t>These constructs are employed to propose an approach to leadership development which promotes the development of sensemaking by equipping school leaders with ‘sensemaking tools’ which </a:t>
            </a:r>
            <a:r>
              <a:rPr lang="en-US" i="0">
                <a:solidFill>
                  <a:schemeClr val="accent1"/>
                </a:solidFill>
                <a:effectLst/>
                <a:latin typeface="Calibri" panose="020F0502020204030204" pitchFamily="34" charset="0"/>
                <a:cs typeface="Calibri" panose="020F0502020204030204" pitchFamily="34" charset="0"/>
              </a:rPr>
              <a:t>support them to independently and collectively make sense of the needs of their context in order to better deal with the complex and wicked problems of school improvement.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0">
              <a:solidFill>
                <a:schemeClr val="accent1"/>
              </a:solidFill>
              <a:effectLst/>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i="0">
                <a:solidFill>
                  <a:schemeClr val="accent1"/>
                </a:solidFill>
                <a:effectLst/>
                <a:latin typeface="Calibri" panose="020F0502020204030204" pitchFamily="34" charset="0"/>
                <a:cs typeface="Calibri" panose="020F0502020204030204" pitchFamily="34" charset="0"/>
              </a:rPr>
              <a:t>In other words, we propose that leaders develop in part by improving their ability to make sense of complex educational problems. This means coming to terms with complexity and learning to explore and reconcile diverse perspectives on how problems and defined and how they may be solved.</a:t>
            </a:r>
          </a:p>
          <a:p>
            <a:endParaRPr lang="en-GB"/>
          </a:p>
        </p:txBody>
      </p:sp>
      <p:sp>
        <p:nvSpPr>
          <p:cNvPr id="4" name="Slide Number Placeholder 3"/>
          <p:cNvSpPr>
            <a:spLocks noGrp="1"/>
          </p:cNvSpPr>
          <p:nvPr>
            <p:ph type="sldNum" sz="quarter" idx="5"/>
          </p:nvPr>
        </p:nvSpPr>
        <p:spPr/>
        <p:txBody>
          <a:bodyPr/>
          <a:lstStyle/>
          <a:p>
            <a:fld id="{F75C08D3-FE7E-48C9-9F9C-E77B9C63C2EC}" type="slidenum">
              <a:rPr lang="en-GB" smtClean="0"/>
              <a:t>9</a:t>
            </a:fld>
            <a:endParaRPr lang="en-GB"/>
          </a:p>
        </p:txBody>
      </p:sp>
    </p:spTree>
    <p:extLst>
      <p:ext uri="{BB962C8B-B14F-4D97-AF65-F5344CB8AC3E}">
        <p14:creationId xmlns:p14="http://schemas.microsoft.com/office/powerpoint/2010/main" val="82103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6/12/2023</a:t>
            </a:fld>
            <a:endParaRPr lang="en-US"/>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39393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6/12/2023</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904381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6/12/2023</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084341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6/12/2023</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968668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6/12/2023</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323613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6/12/2023</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910438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6/12/2023</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68215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6/12/2023</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074859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6/12/2023</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156364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6/12/2023</a:t>
            </a:fld>
            <a:endParaRPr lang="en-US"/>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556699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6/12/2023</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243809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6/12/2023</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2691028588"/>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44" r:id="rId6"/>
    <p:sldLayoutId id="2147483740" r:id="rId7"/>
    <p:sldLayoutId id="2147483741" r:id="rId8"/>
    <p:sldLayoutId id="2147483742" r:id="rId9"/>
    <p:sldLayoutId id="2147483743" r:id="rId10"/>
    <p:sldLayoutId id="2147483745" r:id="rId11"/>
  </p:sldLayoutIdLs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3.sv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slideLayout" Target="../slideLayouts/slideLayout2.xml"/><Relationship Id="rId1" Type="http://schemas.openxmlformats.org/officeDocument/2006/relationships/video" Target="https://www.youtube.com/embed/EJFf4Yqrn6M?feature=oembed" TargetMode="Externa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8.sv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10.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17517EF-BD4D-4055-BDB4-A322C5356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3" name="Rectangle 72">
            <a:extLst>
              <a:ext uri="{FF2B5EF4-FFF2-40B4-BE49-F238E27FC236}">
                <a16:creationId xmlns:a16="http://schemas.microsoft.com/office/drawing/2014/main" id="{0ADDB668-2CA4-4D2B-9C34-3487CA33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553" y="304802"/>
            <a:ext cx="11097349" cy="1573149"/>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4ED1D7B-6AC4-4F36-985C-77CE9C8438A4}"/>
              </a:ext>
            </a:extLst>
          </p:cNvPr>
          <p:cNvSpPr>
            <a:spLocks noGrp="1"/>
          </p:cNvSpPr>
          <p:nvPr>
            <p:ph type="ctrTitle"/>
          </p:nvPr>
        </p:nvSpPr>
        <p:spPr>
          <a:xfrm>
            <a:off x="901690" y="405575"/>
            <a:ext cx="6430414" cy="1371600"/>
          </a:xfrm>
        </p:spPr>
        <p:txBody>
          <a:bodyPr anchor="ctr">
            <a:normAutofit/>
          </a:bodyPr>
          <a:lstStyle/>
          <a:p>
            <a:r>
              <a:rPr lang="en-US" sz="3100">
                <a:latin typeface="Source Sans Pro Light" panose="020B0604020202020204" pitchFamily="34" charset="0"/>
                <a:ea typeface="Source Sans Pro SemiBold" panose="020B0603030403020204" pitchFamily="34" charset="0"/>
              </a:rPr>
              <a:t>Group Development Session 1</a:t>
            </a:r>
            <a:endParaRPr lang="en-GB" sz="3100">
              <a:latin typeface="Source Sans Pro Light" panose="020B0604020202020204" pitchFamily="34" charset="0"/>
              <a:ea typeface="Source Sans Pro SemiBold" panose="020B0603030403020204" pitchFamily="34" charset="0"/>
            </a:endParaRPr>
          </a:p>
        </p:txBody>
      </p:sp>
      <p:sp>
        <p:nvSpPr>
          <p:cNvPr id="75" name="Rectangle 74">
            <a:extLst>
              <a:ext uri="{FF2B5EF4-FFF2-40B4-BE49-F238E27FC236}">
                <a16:creationId xmlns:a16="http://schemas.microsoft.com/office/drawing/2014/main" id="{2568BC19-F052-4108-93E1-6A3D1DEC0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4784" y="764424"/>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7" name="Rectangle 76">
            <a:extLst>
              <a:ext uri="{FF2B5EF4-FFF2-40B4-BE49-F238E27FC236}">
                <a16:creationId xmlns:a16="http://schemas.microsoft.com/office/drawing/2014/main" id="{D5FD337D-4D6B-4C8B-B6F5-121097E098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130604" y="1071836"/>
            <a:ext cx="1021458"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Picture 2" descr="To the Getting Heads Together ERASMUS+ Project Website">
            <a:extLst>
              <a:ext uri="{FF2B5EF4-FFF2-40B4-BE49-F238E27FC236}">
                <a16:creationId xmlns:a16="http://schemas.microsoft.com/office/drawing/2014/main" id="{70ACB27C-F9F3-9DE3-FBE7-7A40625ED60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8256323" y="470043"/>
            <a:ext cx="2776899" cy="1242663"/>
          </a:xfrm>
          <a:prstGeom prst="rect">
            <a:avLst/>
          </a:prstGeom>
          <a:noFill/>
          <a:extLst>
            <a:ext uri="{909E8E84-426E-40DD-AFC4-6F175D3DCCD1}">
              <a14:hiddenFill xmlns:a14="http://schemas.microsoft.com/office/drawing/2010/main">
                <a:solidFill>
                  <a:srgbClr val="FFFFFF"/>
                </a:solidFill>
              </a14:hiddenFill>
            </a:ext>
          </a:extLst>
        </p:spPr>
      </p:pic>
      <p:sp>
        <p:nvSpPr>
          <p:cNvPr id="7" name="Subtitle 6">
            <a:extLst>
              <a:ext uri="{FF2B5EF4-FFF2-40B4-BE49-F238E27FC236}">
                <a16:creationId xmlns:a16="http://schemas.microsoft.com/office/drawing/2014/main" id="{C306FA7F-D408-A133-C77D-01BA5AF69737}"/>
              </a:ext>
            </a:extLst>
          </p:cNvPr>
          <p:cNvSpPr>
            <a:spLocks noGrp="1"/>
          </p:cNvSpPr>
          <p:nvPr>
            <p:ph type="subTitle" idx="1"/>
          </p:nvPr>
        </p:nvSpPr>
        <p:spPr>
          <a:xfrm>
            <a:off x="494784" y="2019466"/>
            <a:ext cx="11036808" cy="1481328"/>
          </a:xfrm>
          <a:solidFill>
            <a:schemeClr val="bg1"/>
          </a:solidFill>
        </p:spPr>
        <p:txBody>
          <a:bodyPr>
            <a:normAutofit/>
          </a:bodyPr>
          <a:lstStyle/>
          <a:p>
            <a:pPr algn="ctr"/>
            <a:r>
              <a:rPr lang="en-US" sz="3200" b="1"/>
              <a:t>Making Sense of School Leadership Programme (MSSL)</a:t>
            </a:r>
            <a:endParaRPr lang="en-GB" sz="3200" b="1"/>
          </a:p>
        </p:txBody>
      </p:sp>
      <p:cxnSp>
        <p:nvCxnSpPr>
          <p:cNvPr id="14" name="Straight Connector 13">
            <a:extLst>
              <a:ext uri="{FF2B5EF4-FFF2-40B4-BE49-F238E27FC236}">
                <a16:creationId xmlns:a16="http://schemas.microsoft.com/office/drawing/2014/main" id="{6F4F9B9C-7E1B-0DAE-D1FE-63E6ADC0F7FE}"/>
              </a:ext>
            </a:extLst>
          </p:cNvPr>
          <p:cNvCxnSpPr>
            <a:cxnSpLocks/>
          </p:cNvCxnSpPr>
          <p:nvPr/>
        </p:nvCxnSpPr>
        <p:spPr>
          <a:xfrm>
            <a:off x="622800" y="3831771"/>
            <a:ext cx="10846389"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795920AA-FF05-6FB3-04AE-1B2A519959F9}"/>
              </a:ext>
            </a:extLst>
          </p:cNvPr>
          <p:cNvSpPr txBox="1"/>
          <p:nvPr/>
        </p:nvSpPr>
        <p:spPr>
          <a:xfrm>
            <a:off x="1966291" y="4101933"/>
            <a:ext cx="8259417" cy="1938992"/>
          </a:xfrm>
          <a:prstGeom prst="rect">
            <a:avLst/>
          </a:prstGeom>
          <a:noFill/>
        </p:spPr>
        <p:txBody>
          <a:bodyPr wrap="square" rtlCol="0">
            <a:spAutoFit/>
          </a:bodyPr>
          <a:lstStyle/>
          <a:p>
            <a:pPr algn="ctr"/>
            <a:r>
              <a:rPr lang="en-GB" sz="4800" b="1">
                <a:solidFill>
                  <a:srgbClr val="F5A700"/>
                </a:solidFill>
              </a:rPr>
              <a:t>Welcome</a:t>
            </a:r>
          </a:p>
          <a:p>
            <a:pPr algn="ctr"/>
            <a:endParaRPr lang="en-GB" sz="2400"/>
          </a:p>
          <a:p>
            <a:pPr algn="ctr"/>
            <a:r>
              <a:rPr lang="en-GB" sz="2400"/>
              <a:t>Please take a few moments to introduce yourselves to someone in your group. We will begin soon.</a:t>
            </a:r>
          </a:p>
        </p:txBody>
      </p:sp>
      <p:pic>
        <p:nvPicPr>
          <p:cNvPr id="3" name="Picture 3" descr="Graphical user interface, text, application&#10;&#10;Description automatically generated">
            <a:extLst>
              <a:ext uri="{FF2B5EF4-FFF2-40B4-BE49-F238E27FC236}">
                <a16:creationId xmlns:a16="http://schemas.microsoft.com/office/drawing/2014/main" id="{3958A103-A4CD-B5BC-9FDA-C2555663BA53}"/>
              </a:ext>
            </a:extLst>
          </p:cNvPr>
          <p:cNvPicPr>
            <a:picLocks noChangeAspect="1"/>
          </p:cNvPicPr>
          <p:nvPr/>
        </p:nvPicPr>
        <p:blipFill>
          <a:blip r:embed="rId4"/>
          <a:stretch>
            <a:fillRect/>
          </a:stretch>
        </p:blipFill>
        <p:spPr>
          <a:xfrm>
            <a:off x="5126966" y="6168947"/>
            <a:ext cx="2743199" cy="558595"/>
          </a:xfrm>
          <a:prstGeom prst="rect">
            <a:avLst/>
          </a:prstGeom>
        </p:spPr>
      </p:pic>
    </p:spTree>
    <p:extLst>
      <p:ext uri="{BB962C8B-B14F-4D97-AF65-F5344CB8AC3E}">
        <p14:creationId xmlns:p14="http://schemas.microsoft.com/office/powerpoint/2010/main" val="1297649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F52E9-D433-48DE-B340-0E8851924116}"/>
              </a:ext>
            </a:extLst>
          </p:cNvPr>
          <p:cNvSpPr>
            <a:spLocks noGrp="1"/>
          </p:cNvSpPr>
          <p:nvPr>
            <p:ph type="title"/>
          </p:nvPr>
        </p:nvSpPr>
        <p:spPr/>
        <p:txBody>
          <a:bodyPr>
            <a:normAutofit/>
          </a:bodyPr>
          <a:lstStyle/>
          <a:p>
            <a:pPr>
              <a:lnSpc>
                <a:spcPct val="107000"/>
              </a:lnSpc>
              <a:spcAft>
                <a:spcPts val="800"/>
              </a:spcAft>
            </a:pPr>
            <a:r>
              <a:rPr lang="en-GB" sz="3600">
                <a:effectLst/>
                <a:latin typeface="Calibri" panose="020F0502020204030204" pitchFamily="34" charset="0"/>
                <a:ea typeface="Calibri" panose="020F0502020204030204" pitchFamily="34" charset="0"/>
                <a:cs typeface="Times New Roman" panose="02020603050405020304" pitchFamily="18" charset="0"/>
              </a:rPr>
              <a:t>Mental models </a:t>
            </a:r>
          </a:p>
        </p:txBody>
      </p:sp>
      <p:sp>
        <p:nvSpPr>
          <p:cNvPr id="3" name="Content Placeholder 2">
            <a:extLst>
              <a:ext uri="{FF2B5EF4-FFF2-40B4-BE49-F238E27FC236}">
                <a16:creationId xmlns:a16="http://schemas.microsoft.com/office/drawing/2014/main" id="{5F506881-2B63-43BD-AD29-AB56DF5D2B5C}"/>
              </a:ext>
            </a:extLst>
          </p:cNvPr>
          <p:cNvSpPr>
            <a:spLocks noGrp="1"/>
          </p:cNvSpPr>
          <p:nvPr>
            <p:ph idx="1"/>
          </p:nvPr>
        </p:nvSpPr>
        <p:spPr>
          <a:xfrm>
            <a:off x="604059" y="2274061"/>
            <a:ext cx="11238171" cy="1154940"/>
          </a:xfrm>
        </p:spPr>
        <p:txBody>
          <a:bodyPr>
            <a:noAutofit/>
          </a:bodyPr>
          <a:lstStyle/>
          <a:p>
            <a:pPr marL="0" indent="0">
              <a:lnSpc>
                <a:spcPct val="107000"/>
              </a:lnSpc>
              <a:spcAft>
                <a:spcPts val="800"/>
              </a:spcAft>
              <a:buNone/>
            </a:pPr>
            <a:r>
              <a:rPr lang="en-GB" sz="2400">
                <a:effectLst/>
                <a:latin typeface="Calibri" panose="020F0502020204030204" pitchFamily="34" charset="0"/>
                <a:ea typeface="Calibri" panose="020F0502020204030204" pitchFamily="34" charset="0"/>
                <a:cs typeface="Times New Roman" panose="02020603050405020304" pitchFamily="18" charset="0"/>
              </a:rPr>
              <a:t>We can think of a leader’s expertise as a </a:t>
            </a:r>
            <a:r>
              <a:rPr lang="en-GB" sz="2400" b="1">
                <a:solidFill>
                  <a:srgbClr val="F6A700"/>
                </a:solidFill>
                <a:effectLst/>
                <a:latin typeface="Calibri" panose="020F0502020204030204" pitchFamily="34" charset="0"/>
                <a:ea typeface="Calibri" panose="020F0502020204030204" pitchFamily="34" charset="0"/>
                <a:cs typeface="Times New Roman" panose="02020603050405020304" pitchFamily="18" charset="0"/>
              </a:rPr>
              <a:t>mental model</a:t>
            </a:r>
            <a:r>
              <a:rPr lang="en-GB" sz="2400">
                <a:effectLst/>
                <a:latin typeface="Calibri" panose="020F0502020204030204" pitchFamily="34" charset="0"/>
                <a:ea typeface="Calibri" panose="020F0502020204030204" pitchFamily="34" charset="0"/>
                <a:cs typeface="Times New Roman" panose="02020603050405020304" pitchFamily="18" charset="0"/>
              </a:rPr>
              <a:t>. These models are how we make sense of what we experience.</a:t>
            </a:r>
            <a:endParaRPr lang="en-GB" sz="240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400">
                <a:effectLst/>
                <a:latin typeface="Calibri" panose="020F0502020204030204" pitchFamily="34" charset="0"/>
                <a:ea typeface="Calibri" panose="020F0502020204030204" pitchFamily="34" charset="0"/>
                <a:cs typeface="Times New Roman" panose="02020603050405020304" pitchFamily="18" charset="0"/>
              </a:rPr>
              <a:t>The programme is designed to help build better mental models about the problems we face in our schools by supporting the integration of theory, experience, and what we learn about other peoples’ perspectives on a problem.</a:t>
            </a:r>
          </a:p>
          <a:p>
            <a:pPr marL="0" indent="0">
              <a:lnSpc>
                <a:spcPct val="107000"/>
              </a:lnSpc>
              <a:spcAft>
                <a:spcPts val="800"/>
              </a:spcAft>
              <a:buNone/>
            </a:pPr>
            <a:endParaRPr lang="en-GB" sz="240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6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To the Getting Heads Together ERASMUS+ Project Website">
            <a:extLst>
              <a:ext uri="{FF2B5EF4-FFF2-40B4-BE49-F238E27FC236}">
                <a16:creationId xmlns:a16="http://schemas.microsoft.com/office/drawing/2014/main" id="{10FA89E8-3CB0-4D55-8F32-53333E767B2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pic>
        <p:nvPicPr>
          <p:cNvPr id="8" name="Graphic 7" descr="Circles with arrows with solid fill">
            <a:extLst>
              <a:ext uri="{FF2B5EF4-FFF2-40B4-BE49-F238E27FC236}">
                <a16:creationId xmlns:a16="http://schemas.microsoft.com/office/drawing/2014/main" id="{304D4E13-A8C5-409D-9EC9-BF587704275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098502" y="4176793"/>
            <a:ext cx="2132567" cy="2132567"/>
          </a:xfrm>
          <a:prstGeom prst="rect">
            <a:avLst/>
          </a:prstGeom>
        </p:spPr>
      </p:pic>
    </p:spTree>
    <p:extLst>
      <p:ext uri="{BB962C8B-B14F-4D97-AF65-F5344CB8AC3E}">
        <p14:creationId xmlns:p14="http://schemas.microsoft.com/office/powerpoint/2010/main" val="1645543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AC2E2-3508-94A6-3576-90C5E0B8AE3A}"/>
              </a:ext>
            </a:extLst>
          </p:cNvPr>
          <p:cNvSpPr>
            <a:spLocks noGrp="1"/>
          </p:cNvSpPr>
          <p:nvPr>
            <p:ph type="title"/>
          </p:nvPr>
        </p:nvSpPr>
        <p:spPr>
          <a:xfrm>
            <a:off x="1116468" y="701638"/>
            <a:ext cx="5599126" cy="920696"/>
          </a:xfrm>
        </p:spPr>
        <p:txBody>
          <a:bodyPr>
            <a:normAutofit/>
          </a:bodyPr>
          <a:lstStyle/>
          <a:p>
            <a:r>
              <a:rPr lang="en-US"/>
              <a:t>Wicked Problems</a:t>
            </a:r>
          </a:p>
        </p:txBody>
      </p:sp>
      <p:graphicFrame>
        <p:nvGraphicFramePr>
          <p:cNvPr id="6" name="Content Placeholder 2">
            <a:extLst>
              <a:ext uri="{FF2B5EF4-FFF2-40B4-BE49-F238E27FC236}">
                <a16:creationId xmlns:a16="http://schemas.microsoft.com/office/drawing/2014/main" id="{A1FE5987-230D-B515-4F18-E2741E2FD358}"/>
              </a:ext>
            </a:extLst>
          </p:cNvPr>
          <p:cNvGraphicFramePr>
            <a:graphicFrameLocks noGrp="1"/>
          </p:cNvGraphicFramePr>
          <p:nvPr>
            <p:ph idx="1"/>
            <p:extLst>
              <p:ext uri="{D42A27DB-BD31-4B8C-83A1-F6EECF244321}">
                <p14:modId xmlns:p14="http://schemas.microsoft.com/office/powerpoint/2010/main" val="2458261480"/>
              </p:ext>
            </p:extLst>
          </p:nvPr>
        </p:nvGraphicFramePr>
        <p:xfrm>
          <a:off x="996546" y="1754348"/>
          <a:ext cx="9943974" cy="47697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2" descr="To the Getting Heads Together ERASMUS+ Project Website">
            <a:extLst>
              <a:ext uri="{FF2B5EF4-FFF2-40B4-BE49-F238E27FC236}">
                <a16:creationId xmlns:a16="http://schemas.microsoft.com/office/drawing/2014/main" id="{EAD9CD13-F565-C6FE-D524-40C5D15B3EF7}"/>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2866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lstStyle/>
          <a:p>
            <a:r>
              <a:rPr lang="en-US"/>
              <a:t>Wicked Problems</a:t>
            </a:r>
            <a:endParaRPr lang="en-GB"/>
          </a:p>
        </p:txBody>
      </p:sp>
      <p:graphicFrame>
        <p:nvGraphicFramePr>
          <p:cNvPr id="5" name="Content Placeholder 2">
            <a:extLst>
              <a:ext uri="{FF2B5EF4-FFF2-40B4-BE49-F238E27FC236}">
                <a16:creationId xmlns:a16="http://schemas.microsoft.com/office/drawing/2014/main" id="{F808C596-5DA2-05DD-D8FE-193F478A5350}"/>
              </a:ext>
            </a:extLst>
          </p:cNvPr>
          <p:cNvGraphicFramePr>
            <a:graphicFrameLocks noGrp="1"/>
          </p:cNvGraphicFramePr>
          <p:nvPr>
            <p:ph idx="1"/>
            <p:extLst>
              <p:ext uri="{D42A27DB-BD31-4B8C-83A1-F6EECF244321}">
                <p14:modId xmlns:p14="http://schemas.microsoft.com/office/powerpoint/2010/main" val="254623170"/>
              </p:ext>
            </p:extLst>
          </p:nvPr>
        </p:nvGraphicFramePr>
        <p:xfrm>
          <a:off x="905706" y="2023673"/>
          <a:ext cx="10377990" cy="44161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2" descr="To the Getting Heads Together ERASMUS+ Project Website">
            <a:extLst>
              <a:ext uri="{FF2B5EF4-FFF2-40B4-BE49-F238E27FC236}">
                <a16:creationId xmlns:a16="http://schemas.microsoft.com/office/drawing/2014/main" id="{D2098CFD-5A8D-1A0E-CDFD-3163DD1B6905}"/>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4670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lstStyle/>
          <a:p>
            <a:r>
              <a:rPr lang="en-US"/>
              <a:t>Relevance for school leaders</a:t>
            </a:r>
            <a:endParaRPr lang="en-GB"/>
          </a:p>
        </p:txBody>
      </p:sp>
      <p:sp>
        <p:nvSpPr>
          <p:cNvPr id="4" name="TextBox 3">
            <a:extLst>
              <a:ext uri="{FF2B5EF4-FFF2-40B4-BE49-F238E27FC236}">
                <a16:creationId xmlns:a16="http://schemas.microsoft.com/office/drawing/2014/main" id="{8CD41976-A71A-2BBE-26B8-2CD22501B974}"/>
              </a:ext>
            </a:extLst>
          </p:cNvPr>
          <p:cNvSpPr txBox="1"/>
          <p:nvPr/>
        </p:nvSpPr>
        <p:spPr>
          <a:xfrm>
            <a:off x="355282" y="2305615"/>
            <a:ext cx="11217124" cy="523220"/>
          </a:xfrm>
          <a:prstGeom prst="rect">
            <a:avLst/>
          </a:prstGeom>
          <a:noFill/>
        </p:spPr>
        <p:txBody>
          <a:bodyPr wrap="square" rtlCol="0">
            <a:spAutoFit/>
          </a:bodyPr>
          <a:lstStyle/>
          <a:p>
            <a:r>
              <a:rPr lang="en-US" sz="2800"/>
              <a:t>.</a:t>
            </a:r>
            <a:endParaRPr lang="en-GB" sz="2800"/>
          </a:p>
        </p:txBody>
      </p:sp>
      <p:graphicFrame>
        <p:nvGraphicFramePr>
          <p:cNvPr id="5" name="Content Placeholder 2">
            <a:extLst>
              <a:ext uri="{FF2B5EF4-FFF2-40B4-BE49-F238E27FC236}">
                <a16:creationId xmlns:a16="http://schemas.microsoft.com/office/drawing/2014/main" id="{B4945917-1F82-96BD-BC61-788F5737259E}"/>
              </a:ext>
            </a:extLst>
          </p:cNvPr>
          <p:cNvGraphicFramePr>
            <a:graphicFrameLocks/>
          </p:cNvGraphicFramePr>
          <p:nvPr>
            <p:extLst>
              <p:ext uri="{D42A27DB-BD31-4B8C-83A1-F6EECF244321}">
                <p14:modId xmlns:p14="http://schemas.microsoft.com/office/powerpoint/2010/main" val="2272245541"/>
              </p:ext>
            </p:extLst>
          </p:nvPr>
        </p:nvGraphicFramePr>
        <p:xfrm>
          <a:off x="879780" y="1963711"/>
          <a:ext cx="10692626" cy="4036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96D05632-A55E-EA1A-D644-340104993184}"/>
              </a:ext>
            </a:extLst>
          </p:cNvPr>
          <p:cNvSpPr txBox="1"/>
          <p:nvPr/>
        </p:nvSpPr>
        <p:spPr>
          <a:xfrm>
            <a:off x="879780" y="6156269"/>
            <a:ext cx="7666132" cy="246221"/>
          </a:xfrm>
          <a:prstGeom prst="rect">
            <a:avLst/>
          </a:prstGeom>
          <a:noFill/>
        </p:spPr>
        <p:txBody>
          <a:bodyPr wrap="square" rtlCol="0">
            <a:spAutoFit/>
          </a:bodyPr>
          <a:lstStyle/>
          <a:p>
            <a:r>
              <a:rPr lang="en-US" sz="1000" i="1"/>
              <a:t>(Stacey, 1996; Wallace, 1996; Harte and Jelinek, 1999; Morrison, 2002; Hawkins and James, 2018)</a:t>
            </a:r>
            <a:endParaRPr lang="en-GB" sz="1000"/>
          </a:p>
        </p:txBody>
      </p:sp>
      <p:pic>
        <p:nvPicPr>
          <p:cNvPr id="7" name="Picture 2" descr="To the Getting Heads Together ERASMUS+ Project Website">
            <a:extLst>
              <a:ext uri="{FF2B5EF4-FFF2-40B4-BE49-F238E27FC236}">
                <a16:creationId xmlns:a16="http://schemas.microsoft.com/office/drawing/2014/main" id="{28885100-C071-49FA-100C-F886929972D7}"/>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13559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lstStyle/>
          <a:p>
            <a:r>
              <a:rPr lang="en-US"/>
              <a:t>A critical reflection</a:t>
            </a:r>
            <a:endParaRPr lang="en-GB"/>
          </a:p>
        </p:txBody>
      </p:sp>
      <p:sp>
        <p:nvSpPr>
          <p:cNvPr id="4" name="TextBox 3">
            <a:extLst>
              <a:ext uri="{FF2B5EF4-FFF2-40B4-BE49-F238E27FC236}">
                <a16:creationId xmlns:a16="http://schemas.microsoft.com/office/drawing/2014/main" id="{8CD41976-A71A-2BBE-26B8-2CD22501B974}"/>
              </a:ext>
            </a:extLst>
          </p:cNvPr>
          <p:cNvSpPr txBox="1"/>
          <p:nvPr/>
        </p:nvSpPr>
        <p:spPr>
          <a:xfrm>
            <a:off x="355282" y="2305615"/>
            <a:ext cx="11217124" cy="523220"/>
          </a:xfrm>
          <a:prstGeom prst="rect">
            <a:avLst/>
          </a:prstGeom>
          <a:noFill/>
        </p:spPr>
        <p:txBody>
          <a:bodyPr wrap="square" rtlCol="0">
            <a:spAutoFit/>
          </a:bodyPr>
          <a:lstStyle/>
          <a:p>
            <a:r>
              <a:rPr lang="en-US" sz="2800"/>
              <a:t>.</a:t>
            </a:r>
            <a:endParaRPr lang="en-GB" sz="2800"/>
          </a:p>
        </p:txBody>
      </p:sp>
      <p:sp>
        <p:nvSpPr>
          <p:cNvPr id="5" name="TextBox 4">
            <a:extLst>
              <a:ext uri="{FF2B5EF4-FFF2-40B4-BE49-F238E27FC236}">
                <a16:creationId xmlns:a16="http://schemas.microsoft.com/office/drawing/2014/main" id="{78455462-567E-2E6F-2FD1-604D80F3BAEB}"/>
              </a:ext>
            </a:extLst>
          </p:cNvPr>
          <p:cNvSpPr txBox="1"/>
          <p:nvPr/>
        </p:nvSpPr>
        <p:spPr>
          <a:xfrm>
            <a:off x="551553" y="2021340"/>
            <a:ext cx="11335647" cy="4647426"/>
          </a:xfrm>
          <a:prstGeom prst="rect">
            <a:avLst/>
          </a:prstGeom>
          <a:noFill/>
          <a:ln>
            <a:noFill/>
          </a:ln>
          <a:effectLst/>
        </p:spPr>
        <p:txBody>
          <a:bodyPr wrap="square" rtlCol="0">
            <a:spAutoFit/>
          </a:bodyPr>
          <a:lstStyle/>
          <a:p>
            <a:r>
              <a:rPr lang="en-GB" sz="2800" b="1">
                <a:latin typeface="Source Sans Pro" panose="020B0503030403020204" pitchFamily="34" charset="0"/>
                <a:ea typeface="Source Sans Pro" panose="020B0503030403020204" pitchFamily="34" charset="0"/>
              </a:rPr>
              <a:t>Think about the complexity within your school.</a:t>
            </a:r>
          </a:p>
          <a:p>
            <a:endParaRPr lang="en-GB" sz="2800" b="1">
              <a:latin typeface="Source Sans Pro" panose="020B0503030403020204" pitchFamily="34" charset="0"/>
              <a:ea typeface="Source Sans Pro" panose="020B0503030403020204" pitchFamily="34" charset="0"/>
            </a:endParaRPr>
          </a:p>
          <a:p>
            <a:pPr lvl="1">
              <a:buFont typeface="Wingdings" pitchFamily="2" charset="2"/>
              <a:buChar char="Ø"/>
            </a:pPr>
            <a:r>
              <a:rPr lang="en-GB" sz="3200">
                <a:latin typeface="Source Sans Pro" panose="020B0503030403020204" pitchFamily="34" charset="0"/>
                <a:ea typeface="Source Sans Pro" panose="020B0503030403020204" pitchFamily="34" charset="0"/>
              </a:rPr>
              <a:t> Are there problems which you keep coming back to?</a:t>
            </a:r>
          </a:p>
          <a:p>
            <a:pPr lvl="1"/>
            <a:endParaRPr lang="en-GB" sz="3200">
              <a:latin typeface="Source Sans Pro" panose="020B0503030403020204" pitchFamily="34" charset="0"/>
              <a:ea typeface="Source Sans Pro" panose="020B0503030403020204" pitchFamily="34" charset="0"/>
            </a:endParaRPr>
          </a:p>
          <a:p>
            <a:pPr lvl="1">
              <a:buFont typeface="Wingdings" pitchFamily="2" charset="2"/>
              <a:buChar char="Ø"/>
            </a:pPr>
            <a:r>
              <a:rPr lang="en-GB" sz="3200">
                <a:latin typeface="Source Sans Pro" panose="020B0503030403020204" pitchFamily="34" charset="0"/>
                <a:ea typeface="Source Sans Pro" panose="020B0503030403020204" pitchFamily="34" charset="0"/>
              </a:rPr>
              <a:t> Why are these problems never fully resolved?</a:t>
            </a:r>
          </a:p>
          <a:p>
            <a:pPr lvl="1"/>
            <a:endParaRPr lang="en-GB" sz="3200">
              <a:latin typeface="Source Sans Pro" panose="020B0503030403020204" pitchFamily="34" charset="0"/>
              <a:ea typeface="Source Sans Pro" panose="020B0503030403020204" pitchFamily="34" charset="0"/>
            </a:endParaRPr>
          </a:p>
          <a:p>
            <a:pPr lvl="1">
              <a:buFont typeface="Wingdings" pitchFamily="2" charset="2"/>
              <a:buChar char="Ø"/>
            </a:pPr>
            <a:r>
              <a:rPr lang="en-GB" sz="3200">
                <a:latin typeface="Source Sans Pro" panose="020B0503030403020204" pitchFamily="34" charset="0"/>
                <a:ea typeface="Source Sans Pro" panose="020B0503030403020204" pitchFamily="34" charset="0"/>
              </a:rPr>
              <a:t> To what extent is there agreement on the causes and     solutions to the problems?</a:t>
            </a:r>
          </a:p>
          <a:p>
            <a:pPr lvl="1">
              <a:buFont typeface="Wingdings" pitchFamily="2" charset="2"/>
              <a:buChar char="Ø"/>
            </a:pPr>
            <a:endParaRPr lang="en-GB" sz="2000">
              <a:latin typeface="Source Sans Pro" panose="020B0503030403020204" pitchFamily="34" charset="0"/>
              <a:ea typeface="Source Sans Pro" panose="020B0503030403020204" pitchFamily="34" charset="0"/>
            </a:endParaRPr>
          </a:p>
          <a:p>
            <a:endParaRPr lang="en-GB" sz="2800" b="1">
              <a:latin typeface="Source Sans Pro" panose="020B0503030403020204" pitchFamily="34" charset="0"/>
              <a:ea typeface="Source Sans Pro" panose="020B0503030403020204" pitchFamily="34" charset="0"/>
            </a:endParaRPr>
          </a:p>
        </p:txBody>
      </p:sp>
      <p:pic>
        <p:nvPicPr>
          <p:cNvPr id="6" name="Picture 2" descr="To the Getting Heads Together ERASMUS+ Project Website">
            <a:extLst>
              <a:ext uri="{FF2B5EF4-FFF2-40B4-BE49-F238E27FC236}">
                <a16:creationId xmlns:a16="http://schemas.microsoft.com/office/drawing/2014/main" id="{A6DC9A94-7097-780E-0C0A-C435D901CE4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8975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lstStyle/>
          <a:p>
            <a:r>
              <a:rPr lang="en-US"/>
              <a:t>Case Studies</a:t>
            </a:r>
            <a:endParaRPr lang="en-GB"/>
          </a:p>
        </p:txBody>
      </p:sp>
      <p:sp>
        <p:nvSpPr>
          <p:cNvPr id="4" name="TextBox 3">
            <a:extLst>
              <a:ext uri="{FF2B5EF4-FFF2-40B4-BE49-F238E27FC236}">
                <a16:creationId xmlns:a16="http://schemas.microsoft.com/office/drawing/2014/main" id="{8CD41976-A71A-2BBE-26B8-2CD22501B974}"/>
              </a:ext>
            </a:extLst>
          </p:cNvPr>
          <p:cNvSpPr txBox="1"/>
          <p:nvPr/>
        </p:nvSpPr>
        <p:spPr>
          <a:xfrm>
            <a:off x="355282" y="2305615"/>
            <a:ext cx="11217124" cy="523220"/>
          </a:xfrm>
          <a:prstGeom prst="rect">
            <a:avLst/>
          </a:prstGeom>
          <a:noFill/>
        </p:spPr>
        <p:txBody>
          <a:bodyPr wrap="square" rtlCol="0">
            <a:spAutoFit/>
          </a:bodyPr>
          <a:lstStyle/>
          <a:p>
            <a:r>
              <a:rPr lang="en-US" sz="2800"/>
              <a:t>.</a:t>
            </a:r>
            <a:endParaRPr lang="en-GB" sz="2800"/>
          </a:p>
        </p:txBody>
      </p:sp>
      <p:pic>
        <p:nvPicPr>
          <p:cNvPr id="5" name="Picture 2" descr="To the Getting Heads Together ERASMUS+ Project Website">
            <a:extLst>
              <a:ext uri="{FF2B5EF4-FFF2-40B4-BE49-F238E27FC236}">
                <a16:creationId xmlns:a16="http://schemas.microsoft.com/office/drawing/2014/main" id="{B6ECEA17-E45C-9950-FA13-8C15A140268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2F328C9-7134-9238-59A0-5E7CD3A35188}"/>
              </a:ext>
            </a:extLst>
          </p:cNvPr>
          <p:cNvSpPr txBox="1"/>
          <p:nvPr/>
        </p:nvSpPr>
        <p:spPr>
          <a:xfrm>
            <a:off x="505184" y="2274838"/>
            <a:ext cx="11217124" cy="3970318"/>
          </a:xfrm>
          <a:prstGeom prst="rect">
            <a:avLst/>
          </a:prstGeom>
          <a:noFill/>
        </p:spPr>
        <p:txBody>
          <a:bodyPr wrap="square" lIns="91440" tIns="45720" rIns="91440" bIns="45720" rtlCol="0" anchor="t">
            <a:spAutoFit/>
          </a:bodyPr>
          <a:lstStyle/>
          <a:p>
            <a:r>
              <a:rPr lang="en-US" sz="2800" b="1"/>
              <a:t>1: </a:t>
            </a:r>
            <a:r>
              <a:rPr lang="en-US" sz="2800"/>
              <a:t>A wicked cultural problem</a:t>
            </a:r>
          </a:p>
          <a:p>
            <a:endParaRPr lang="en-US" sz="2800" b="1"/>
          </a:p>
          <a:p>
            <a:r>
              <a:rPr lang="en-US" sz="2800" b="1"/>
              <a:t>2: </a:t>
            </a:r>
            <a:r>
              <a:rPr lang="en-US" sz="2800"/>
              <a:t>A wicked student problem</a:t>
            </a:r>
          </a:p>
          <a:p>
            <a:endParaRPr lang="en-US" sz="2800">
              <a:solidFill>
                <a:schemeClr val="bg1">
                  <a:lumMod val="85000"/>
                </a:schemeClr>
              </a:solidFill>
            </a:endParaRPr>
          </a:p>
          <a:p>
            <a:r>
              <a:rPr lang="en-US" sz="2800" b="1">
                <a:solidFill>
                  <a:schemeClr val="bg1">
                    <a:lumMod val="85000"/>
                  </a:schemeClr>
                </a:solidFill>
              </a:rPr>
              <a:t>3: </a:t>
            </a:r>
            <a:r>
              <a:rPr lang="en-US" sz="2800">
                <a:solidFill>
                  <a:schemeClr val="bg1">
                    <a:lumMod val="85000"/>
                  </a:schemeClr>
                </a:solidFill>
              </a:rPr>
              <a:t>A wicked curriculum problem</a:t>
            </a:r>
          </a:p>
          <a:p>
            <a:endParaRPr lang="en-US" sz="2800">
              <a:solidFill>
                <a:schemeClr val="bg1">
                  <a:lumMod val="85000"/>
                </a:schemeClr>
              </a:solidFill>
            </a:endParaRPr>
          </a:p>
          <a:p>
            <a:r>
              <a:rPr lang="en-US" sz="2800" b="1">
                <a:solidFill>
                  <a:schemeClr val="bg1">
                    <a:lumMod val="85000"/>
                  </a:schemeClr>
                </a:solidFill>
              </a:rPr>
              <a:t>4: </a:t>
            </a:r>
            <a:r>
              <a:rPr lang="en-US" sz="2800">
                <a:solidFill>
                  <a:schemeClr val="bg1">
                    <a:lumMod val="85000"/>
                  </a:schemeClr>
                </a:solidFill>
              </a:rPr>
              <a:t>A wicked teacher development problem</a:t>
            </a:r>
          </a:p>
          <a:p>
            <a:endParaRPr lang="en-US" sz="2800"/>
          </a:p>
          <a:p>
            <a:endParaRPr lang="en-GB" sz="2800"/>
          </a:p>
        </p:txBody>
      </p:sp>
    </p:spTree>
    <p:extLst>
      <p:ext uri="{BB962C8B-B14F-4D97-AF65-F5344CB8AC3E}">
        <p14:creationId xmlns:p14="http://schemas.microsoft.com/office/powerpoint/2010/main" val="2359354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lstStyle/>
          <a:p>
            <a:r>
              <a:rPr lang="en-US"/>
              <a:t>Case Study 1</a:t>
            </a:r>
            <a:endParaRPr lang="en-GB"/>
          </a:p>
        </p:txBody>
      </p:sp>
      <p:sp>
        <p:nvSpPr>
          <p:cNvPr id="4" name="TextBox 3">
            <a:extLst>
              <a:ext uri="{FF2B5EF4-FFF2-40B4-BE49-F238E27FC236}">
                <a16:creationId xmlns:a16="http://schemas.microsoft.com/office/drawing/2014/main" id="{8CD41976-A71A-2BBE-26B8-2CD22501B974}"/>
              </a:ext>
            </a:extLst>
          </p:cNvPr>
          <p:cNvSpPr txBox="1"/>
          <p:nvPr/>
        </p:nvSpPr>
        <p:spPr>
          <a:xfrm>
            <a:off x="355282" y="2305615"/>
            <a:ext cx="11217124" cy="523220"/>
          </a:xfrm>
          <a:prstGeom prst="rect">
            <a:avLst/>
          </a:prstGeom>
          <a:noFill/>
        </p:spPr>
        <p:txBody>
          <a:bodyPr wrap="square" rtlCol="0">
            <a:spAutoFit/>
          </a:bodyPr>
          <a:lstStyle/>
          <a:p>
            <a:r>
              <a:rPr lang="en-US" sz="2800"/>
              <a:t>.</a:t>
            </a:r>
            <a:endParaRPr lang="en-GB" sz="2800"/>
          </a:p>
        </p:txBody>
      </p:sp>
      <p:pic>
        <p:nvPicPr>
          <p:cNvPr id="5" name="Picture 2" descr="To the Getting Heads Together ERASMUS+ Project Website">
            <a:extLst>
              <a:ext uri="{FF2B5EF4-FFF2-40B4-BE49-F238E27FC236}">
                <a16:creationId xmlns:a16="http://schemas.microsoft.com/office/drawing/2014/main" id="{B6ECEA17-E45C-9950-FA13-8C15A140268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2F328C9-7134-9238-59A0-5E7CD3A35188}"/>
              </a:ext>
            </a:extLst>
          </p:cNvPr>
          <p:cNvSpPr txBox="1"/>
          <p:nvPr/>
        </p:nvSpPr>
        <p:spPr>
          <a:xfrm>
            <a:off x="505184" y="2274838"/>
            <a:ext cx="11217124" cy="4045916"/>
          </a:xfrm>
          <a:prstGeom prst="rect">
            <a:avLst/>
          </a:prstGeom>
          <a:noFill/>
        </p:spPr>
        <p:txBody>
          <a:bodyPr wrap="square" rtlCol="0">
            <a:spAutoFit/>
          </a:bodyPr>
          <a:lstStyle/>
          <a:p>
            <a:pPr>
              <a:lnSpc>
                <a:spcPct val="107000"/>
              </a:lnSpc>
              <a:spcAft>
                <a:spcPts val="800"/>
              </a:spcAft>
            </a:pPr>
            <a:r>
              <a:rPr lang="en-GB" sz="1800" b="1">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Questions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Explore the different perspectives offered by Maria, Michael and Prisha. These questions may help structure your thinking:</a:t>
            </a:r>
          </a:p>
          <a:p>
            <a:pPr marL="342900" lvl="0" indent="-342900">
              <a:lnSpc>
                <a:spcPct val="107000"/>
              </a:lnSpc>
              <a:buFont typeface="+mj-lt"/>
              <a:buAutoNum type="arabicPeriod"/>
            </a:pPr>
            <a:r>
              <a:rPr lang="en-GB" sz="1800">
                <a:effectLst/>
                <a:latin typeface="Calibri" panose="020F0502020204030204" pitchFamily="34" charset="0"/>
                <a:ea typeface="Calibri" panose="020F0502020204030204" pitchFamily="34" charset="0"/>
                <a:cs typeface="Times New Roman" panose="02020603050405020304" pitchFamily="18" charset="0"/>
              </a:rPr>
              <a:t>Maria has described a problem which is frustrating her. Michael has offered a reason which may explain Maria’s problem. What impression might you form of the problem if you had only spoken to Maria and Michael?</a:t>
            </a:r>
          </a:p>
          <a:p>
            <a:pPr marL="342900" lvl="0" indent="-342900">
              <a:lnSpc>
                <a:spcPct val="107000"/>
              </a:lnSpc>
              <a:buFont typeface="+mj-lt"/>
              <a:buAutoNum type="arabicPeriod"/>
            </a:pPr>
            <a:r>
              <a:rPr lang="en-GB" sz="1800">
                <a:effectLst/>
                <a:latin typeface="Calibri" panose="020F0502020204030204" pitchFamily="34" charset="0"/>
                <a:ea typeface="Calibri" panose="020F0502020204030204" pitchFamily="34" charset="0"/>
                <a:cs typeface="Times New Roman" panose="02020603050405020304" pitchFamily="18" charset="0"/>
              </a:rPr>
              <a:t>Prisha offers a different perspective to Michael. Is one right and the other wrong?</a:t>
            </a:r>
          </a:p>
          <a:p>
            <a:pPr marL="342900" lvl="0" indent="-342900">
              <a:lnSpc>
                <a:spcPct val="107000"/>
              </a:lnSpc>
              <a:spcAft>
                <a:spcPts val="800"/>
              </a:spcAft>
              <a:buFont typeface="+mj-lt"/>
              <a:buAutoNum type="arabicPeriod"/>
            </a:pPr>
            <a:r>
              <a:rPr lang="en-GB" sz="1800">
                <a:effectLst/>
                <a:latin typeface="Calibri" panose="020F0502020204030204" pitchFamily="34" charset="0"/>
                <a:ea typeface="Calibri" panose="020F0502020204030204" pitchFamily="34" charset="0"/>
                <a:cs typeface="Times New Roman" panose="02020603050405020304" pitchFamily="18" charset="0"/>
              </a:rPr>
              <a:t>To what extent are Maria, Michael and Prisha describing the same problem? Why do they see things in different ways?</a:t>
            </a:r>
          </a:p>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Begin to formulate a definition of the problem. These questions may help structure your thinking:</a:t>
            </a:r>
          </a:p>
          <a:p>
            <a:pPr marL="342900" lvl="0" indent="-342900">
              <a:lnSpc>
                <a:spcPct val="107000"/>
              </a:lnSpc>
              <a:buFont typeface="+mj-lt"/>
              <a:buAutoNum type="arabicPeriod"/>
            </a:pPr>
            <a:r>
              <a:rPr lang="en-GB" sz="1800">
                <a:effectLst/>
                <a:latin typeface="Calibri" panose="020F0502020204030204" pitchFamily="34" charset="0"/>
                <a:ea typeface="Calibri" panose="020F0502020204030204" pitchFamily="34" charset="0"/>
                <a:cs typeface="Times New Roman" panose="02020603050405020304" pitchFamily="18" charset="0"/>
              </a:rPr>
              <a:t>How would </a:t>
            </a:r>
            <a:r>
              <a:rPr lang="en-GB" sz="1800" i="1">
                <a:effectLst/>
                <a:latin typeface="Calibri" panose="020F0502020204030204" pitchFamily="34" charset="0"/>
                <a:ea typeface="Calibri" panose="020F0502020204030204" pitchFamily="34" charset="0"/>
                <a:cs typeface="Times New Roman" panose="02020603050405020304" pitchFamily="18" charset="0"/>
              </a:rPr>
              <a:t>you </a:t>
            </a:r>
            <a:r>
              <a:rPr lang="en-GB" sz="1800">
                <a:effectLst/>
                <a:latin typeface="Calibri" panose="020F0502020204030204" pitchFamily="34" charset="0"/>
                <a:ea typeface="Calibri" panose="020F0502020204030204" pitchFamily="34" charset="0"/>
                <a:cs typeface="Times New Roman" panose="02020603050405020304" pitchFamily="18" charset="0"/>
              </a:rPr>
              <a:t>define the problem the school must address if it is to improve?</a:t>
            </a:r>
          </a:p>
          <a:p>
            <a:pPr marL="342900" lvl="0" indent="-342900">
              <a:lnSpc>
                <a:spcPct val="107000"/>
              </a:lnSpc>
              <a:buFont typeface="+mj-lt"/>
              <a:buAutoNum type="arabicPeriod"/>
            </a:pPr>
            <a:r>
              <a:rPr lang="en-GB" sz="1800">
                <a:effectLst/>
                <a:latin typeface="Calibri" panose="020F0502020204030204" pitchFamily="34" charset="0"/>
                <a:ea typeface="Calibri" panose="020F0502020204030204" pitchFamily="34" charset="0"/>
                <a:cs typeface="Times New Roman" panose="02020603050405020304" pitchFamily="18" charset="0"/>
              </a:rPr>
              <a:t>How might your background, position, and experience affect how you see the problem?</a:t>
            </a:r>
          </a:p>
          <a:p>
            <a:pPr marL="342900" lvl="0" indent="-342900">
              <a:lnSpc>
                <a:spcPct val="107000"/>
              </a:lnSpc>
              <a:spcAft>
                <a:spcPts val="800"/>
              </a:spcAft>
              <a:buFont typeface="+mj-lt"/>
              <a:buAutoNum type="arabicPeriod"/>
            </a:pPr>
            <a:r>
              <a:rPr lang="en-GB" sz="1800">
                <a:effectLst/>
                <a:latin typeface="Calibri" panose="020F0502020204030204" pitchFamily="34" charset="0"/>
                <a:ea typeface="Calibri" panose="020F0502020204030204" pitchFamily="34" charset="0"/>
                <a:cs typeface="Times New Roman" panose="02020603050405020304" pitchFamily="18" charset="0"/>
              </a:rPr>
              <a:t>To what extent is the problem you describe ‘wicked’?</a:t>
            </a:r>
          </a:p>
        </p:txBody>
      </p:sp>
    </p:spTree>
    <p:extLst>
      <p:ext uri="{BB962C8B-B14F-4D97-AF65-F5344CB8AC3E}">
        <p14:creationId xmlns:p14="http://schemas.microsoft.com/office/powerpoint/2010/main" val="2587789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lstStyle/>
          <a:p>
            <a:r>
              <a:rPr lang="en-US"/>
              <a:t>Case Study 2</a:t>
            </a:r>
            <a:endParaRPr lang="en-GB"/>
          </a:p>
        </p:txBody>
      </p:sp>
      <p:sp>
        <p:nvSpPr>
          <p:cNvPr id="4" name="TextBox 3">
            <a:extLst>
              <a:ext uri="{FF2B5EF4-FFF2-40B4-BE49-F238E27FC236}">
                <a16:creationId xmlns:a16="http://schemas.microsoft.com/office/drawing/2014/main" id="{8CD41976-A71A-2BBE-26B8-2CD22501B974}"/>
              </a:ext>
            </a:extLst>
          </p:cNvPr>
          <p:cNvSpPr txBox="1"/>
          <p:nvPr/>
        </p:nvSpPr>
        <p:spPr>
          <a:xfrm>
            <a:off x="355282" y="2305615"/>
            <a:ext cx="11217124" cy="523220"/>
          </a:xfrm>
          <a:prstGeom prst="rect">
            <a:avLst/>
          </a:prstGeom>
          <a:noFill/>
        </p:spPr>
        <p:txBody>
          <a:bodyPr wrap="square" rtlCol="0">
            <a:spAutoFit/>
          </a:bodyPr>
          <a:lstStyle/>
          <a:p>
            <a:r>
              <a:rPr lang="en-US" sz="2800"/>
              <a:t>.</a:t>
            </a:r>
            <a:endParaRPr lang="en-GB" sz="2800"/>
          </a:p>
        </p:txBody>
      </p:sp>
      <p:pic>
        <p:nvPicPr>
          <p:cNvPr id="5" name="Picture 2" descr="To the Getting Heads Together ERASMUS+ Project Website">
            <a:extLst>
              <a:ext uri="{FF2B5EF4-FFF2-40B4-BE49-F238E27FC236}">
                <a16:creationId xmlns:a16="http://schemas.microsoft.com/office/drawing/2014/main" id="{B6ECEA17-E45C-9950-FA13-8C15A140268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2F328C9-7134-9238-59A0-5E7CD3A35188}"/>
              </a:ext>
            </a:extLst>
          </p:cNvPr>
          <p:cNvSpPr txBox="1"/>
          <p:nvPr/>
        </p:nvSpPr>
        <p:spPr>
          <a:xfrm>
            <a:off x="505184" y="2274838"/>
            <a:ext cx="11217124" cy="4045916"/>
          </a:xfrm>
          <a:prstGeom prst="rect">
            <a:avLst/>
          </a:prstGeom>
          <a:noFill/>
        </p:spPr>
        <p:txBody>
          <a:bodyPr wrap="square" rtlCol="0">
            <a:spAutoFit/>
          </a:bodyPr>
          <a:lstStyle/>
          <a:p>
            <a:pPr>
              <a:lnSpc>
                <a:spcPct val="107000"/>
              </a:lnSpc>
              <a:spcAft>
                <a:spcPts val="800"/>
              </a:spcAft>
            </a:pPr>
            <a:r>
              <a:rPr lang="en-GB" sz="1800" b="1">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Questions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Consider how Jasmine might come to better understand the problem. These questions may help structure your thinking:</a:t>
            </a:r>
          </a:p>
          <a:p>
            <a:pPr marL="342900" lvl="0" indent="-342900">
              <a:lnSpc>
                <a:spcPct val="107000"/>
              </a:lnSpc>
              <a:buFont typeface="+mj-lt"/>
              <a:buAutoNum type="arabicPeriod"/>
            </a:pPr>
            <a:r>
              <a:rPr lang="en-GB" sz="1800">
                <a:effectLst/>
                <a:latin typeface="Calibri" panose="020F0502020204030204" pitchFamily="34" charset="0"/>
                <a:ea typeface="Calibri" panose="020F0502020204030204" pitchFamily="34" charset="0"/>
                <a:cs typeface="Times New Roman" panose="02020603050405020304" pitchFamily="18" charset="0"/>
              </a:rPr>
              <a:t>What assumptions appear to underpin Jasmine’s attempts to solve the problems of lateness and disorderly transition between lessons?</a:t>
            </a:r>
          </a:p>
          <a:p>
            <a:pPr marL="342900" lvl="0" indent="-342900">
              <a:lnSpc>
                <a:spcPct val="107000"/>
              </a:lnSpc>
              <a:buFont typeface="+mj-lt"/>
              <a:buAutoNum type="arabicPeriod"/>
            </a:pPr>
            <a:r>
              <a:rPr lang="en-GB" sz="1800">
                <a:effectLst/>
                <a:latin typeface="Calibri" panose="020F0502020204030204" pitchFamily="34" charset="0"/>
                <a:ea typeface="Calibri" panose="020F0502020204030204" pitchFamily="34" charset="0"/>
                <a:cs typeface="Times New Roman" panose="02020603050405020304" pitchFamily="18" charset="0"/>
              </a:rPr>
              <a:t>Who might Jasmine speak with to challenge her assumptions?</a:t>
            </a:r>
          </a:p>
          <a:p>
            <a:pPr marL="342900" lvl="0" indent="-342900">
              <a:lnSpc>
                <a:spcPct val="107000"/>
              </a:lnSpc>
              <a:spcAft>
                <a:spcPts val="800"/>
              </a:spcAft>
              <a:buFont typeface="+mj-lt"/>
              <a:buAutoNum type="arabicPeriod"/>
            </a:pPr>
            <a:r>
              <a:rPr lang="en-GB" sz="1800">
                <a:effectLst/>
                <a:latin typeface="Calibri" panose="020F0502020204030204" pitchFamily="34" charset="0"/>
                <a:ea typeface="Calibri" panose="020F0502020204030204" pitchFamily="34" charset="0"/>
                <a:cs typeface="Times New Roman" panose="02020603050405020304" pitchFamily="18" charset="0"/>
              </a:rPr>
              <a:t>Are the problems of lateness and disorderly transition separate problems, connected problems, or manifestations of the same problem?</a:t>
            </a:r>
          </a:p>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Consider why Jasmine’s task is so difficult. These questions may help structure your thinking:</a:t>
            </a:r>
          </a:p>
          <a:p>
            <a:pPr marL="342900" lvl="0" indent="-342900">
              <a:lnSpc>
                <a:spcPct val="107000"/>
              </a:lnSpc>
              <a:buFont typeface="+mj-lt"/>
              <a:buAutoNum type="arabicPeriod"/>
            </a:pPr>
            <a:r>
              <a:rPr lang="en-GB" sz="1800">
                <a:effectLst/>
                <a:latin typeface="Calibri" panose="020F0502020204030204" pitchFamily="34" charset="0"/>
                <a:ea typeface="Calibri" panose="020F0502020204030204" pitchFamily="34" charset="0"/>
                <a:cs typeface="Times New Roman" panose="02020603050405020304" pitchFamily="18" charset="0"/>
              </a:rPr>
              <a:t>Why does each attempt to solve the problem cause new problems elsewhere?</a:t>
            </a:r>
          </a:p>
          <a:p>
            <a:pPr marL="342900" lvl="0" indent="-342900">
              <a:lnSpc>
                <a:spcPct val="107000"/>
              </a:lnSpc>
              <a:buFont typeface="+mj-lt"/>
              <a:buAutoNum type="arabicPeriod"/>
            </a:pPr>
            <a:r>
              <a:rPr lang="en-GB" sz="1800">
                <a:effectLst/>
                <a:latin typeface="Calibri" panose="020F0502020204030204" pitchFamily="34" charset="0"/>
                <a:ea typeface="Calibri" panose="020F0502020204030204" pitchFamily="34" charset="0"/>
                <a:cs typeface="Times New Roman" panose="02020603050405020304" pitchFamily="18" charset="0"/>
              </a:rPr>
              <a:t>Are the problems Jasmine describes linked to other common problems faced by schools?</a:t>
            </a:r>
          </a:p>
          <a:p>
            <a:pPr marL="342900" lvl="0" indent="-342900">
              <a:lnSpc>
                <a:spcPct val="107000"/>
              </a:lnSpc>
              <a:spcAft>
                <a:spcPts val="800"/>
              </a:spcAft>
              <a:buFont typeface="+mj-lt"/>
              <a:buAutoNum type="arabicPeriod"/>
            </a:pPr>
            <a:r>
              <a:rPr lang="en-GB" sz="1800">
                <a:effectLst/>
                <a:latin typeface="Calibri" panose="020F0502020204030204" pitchFamily="34" charset="0"/>
                <a:ea typeface="Calibri" panose="020F0502020204030204" pitchFamily="34" charset="0"/>
                <a:cs typeface="Times New Roman" panose="02020603050405020304" pitchFamily="18" charset="0"/>
              </a:rPr>
              <a:t>Is Jasmine likely to identify a single underlying cause which can be fixed?</a:t>
            </a:r>
          </a:p>
        </p:txBody>
      </p:sp>
    </p:spTree>
    <p:extLst>
      <p:ext uri="{BB962C8B-B14F-4D97-AF65-F5344CB8AC3E}">
        <p14:creationId xmlns:p14="http://schemas.microsoft.com/office/powerpoint/2010/main" val="6304807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ED5DE-2681-6331-9D8C-D713EEEC9EC7}"/>
              </a:ext>
            </a:extLst>
          </p:cNvPr>
          <p:cNvSpPr>
            <a:spLocks noGrp="1"/>
          </p:cNvSpPr>
          <p:nvPr>
            <p:ph type="title"/>
          </p:nvPr>
        </p:nvSpPr>
        <p:spPr/>
        <p:txBody>
          <a:bodyPr/>
          <a:lstStyle/>
          <a:p>
            <a:r>
              <a:rPr lang="en-US"/>
              <a:t>Reflection</a:t>
            </a:r>
          </a:p>
        </p:txBody>
      </p:sp>
      <p:sp>
        <p:nvSpPr>
          <p:cNvPr id="3" name="Content Placeholder 2">
            <a:extLst>
              <a:ext uri="{FF2B5EF4-FFF2-40B4-BE49-F238E27FC236}">
                <a16:creationId xmlns:a16="http://schemas.microsoft.com/office/drawing/2014/main" id="{E00E49C8-F589-EC56-61C7-A7F92B4D721C}"/>
              </a:ext>
            </a:extLst>
          </p:cNvPr>
          <p:cNvSpPr>
            <a:spLocks noGrp="1"/>
          </p:cNvSpPr>
          <p:nvPr>
            <p:ph idx="1"/>
          </p:nvPr>
        </p:nvSpPr>
        <p:spPr/>
        <p:txBody>
          <a:bodyPr vert="horz" lIns="91440" tIns="45720" rIns="91440" bIns="45720" rtlCol="0" anchor="t">
            <a:normAutofit/>
          </a:bodyPr>
          <a:lstStyle/>
          <a:p>
            <a:pPr marL="0" indent="0">
              <a:buNone/>
            </a:pPr>
            <a:r>
              <a:rPr lang="en-US"/>
              <a:t>What have you learnt about the</a:t>
            </a:r>
            <a:r>
              <a:rPr lang="en-US">
                <a:ea typeface="+mn-lt"/>
                <a:cs typeface="+mn-lt"/>
              </a:rPr>
              <a:t> how wicked problems manifest in your school? </a:t>
            </a:r>
            <a:endParaRPr lang="en-US"/>
          </a:p>
        </p:txBody>
      </p:sp>
    </p:spTree>
    <p:extLst>
      <p:ext uri="{BB962C8B-B14F-4D97-AF65-F5344CB8AC3E}">
        <p14:creationId xmlns:p14="http://schemas.microsoft.com/office/powerpoint/2010/main" val="35480273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lstStyle/>
          <a:p>
            <a:r>
              <a:rPr lang="en-US"/>
              <a:t>Experiments</a:t>
            </a:r>
            <a:endParaRPr lang="en-GB"/>
          </a:p>
        </p:txBody>
      </p:sp>
      <p:sp>
        <p:nvSpPr>
          <p:cNvPr id="4" name="TextBox 3">
            <a:extLst>
              <a:ext uri="{FF2B5EF4-FFF2-40B4-BE49-F238E27FC236}">
                <a16:creationId xmlns:a16="http://schemas.microsoft.com/office/drawing/2014/main" id="{8CD41976-A71A-2BBE-26B8-2CD22501B974}"/>
              </a:ext>
            </a:extLst>
          </p:cNvPr>
          <p:cNvSpPr txBox="1"/>
          <p:nvPr/>
        </p:nvSpPr>
        <p:spPr>
          <a:xfrm>
            <a:off x="355282" y="2305615"/>
            <a:ext cx="11217124" cy="523220"/>
          </a:xfrm>
          <a:prstGeom prst="rect">
            <a:avLst/>
          </a:prstGeom>
          <a:noFill/>
        </p:spPr>
        <p:txBody>
          <a:bodyPr wrap="square" rtlCol="0">
            <a:spAutoFit/>
          </a:bodyPr>
          <a:lstStyle/>
          <a:p>
            <a:r>
              <a:rPr lang="en-US" sz="2800"/>
              <a:t>.</a:t>
            </a:r>
            <a:endParaRPr lang="en-GB" sz="2800"/>
          </a:p>
        </p:txBody>
      </p:sp>
      <p:pic>
        <p:nvPicPr>
          <p:cNvPr id="5" name="Picture 2" descr="To the Getting Heads Together ERASMUS+ Project Website">
            <a:extLst>
              <a:ext uri="{FF2B5EF4-FFF2-40B4-BE49-F238E27FC236}">
                <a16:creationId xmlns:a16="http://schemas.microsoft.com/office/drawing/2014/main" id="{75664830-2F85-D735-CAC9-CBA99FC5131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5548FFC-D658-14C5-D084-DEF08CEACB51}"/>
              </a:ext>
            </a:extLst>
          </p:cNvPr>
          <p:cNvSpPr txBox="1"/>
          <p:nvPr/>
        </p:nvSpPr>
        <p:spPr>
          <a:xfrm>
            <a:off x="505184" y="2274838"/>
            <a:ext cx="11217124" cy="3539430"/>
          </a:xfrm>
          <a:prstGeom prst="rect">
            <a:avLst/>
          </a:prstGeom>
          <a:noFill/>
        </p:spPr>
        <p:txBody>
          <a:bodyPr wrap="square" lIns="91440" tIns="45720" rIns="91440" bIns="45720" rtlCol="0" anchor="t">
            <a:spAutoFit/>
          </a:bodyPr>
          <a:lstStyle/>
          <a:p>
            <a:r>
              <a:rPr lang="en-US" sz="2800" b="1"/>
              <a:t>A: </a:t>
            </a:r>
            <a:r>
              <a:rPr lang="en-US" sz="2800"/>
              <a:t>Exploring your school’s wicked problems with others</a:t>
            </a:r>
          </a:p>
          <a:p>
            <a:endParaRPr lang="en-US" sz="2800" b="1"/>
          </a:p>
          <a:p>
            <a:r>
              <a:rPr lang="en-US" sz="2800" b="1">
                <a:solidFill>
                  <a:schemeClr val="bg1">
                    <a:lumMod val="85000"/>
                  </a:schemeClr>
                </a:solidFill>
              </a:rPr>
              <a:t>B: </a:t>
            </a:r>
            <a:r>
              <a:rPr lang="en-US" sz="2800">
                <a:solidFill>
                  <a:schemeClr val="bg1">
                    <a:lumMod val="85000"/>
                  </a:schemeClr>
                </a:solidFill>
              </a:rPr>
              <a:t>Defining a wicked problem in your school</a:t>
            </a:r>
          </a:p>
          <a:p>
            <a:endParaRPr lang="en-US" sz="2800">
              <a:solidFill>
                <a:schemeClr val="bg1">
                  <a:lumMod val="85000"/>
                </a:schemeClr>
              </a:solidFill>
            </a:endParaRPr>
          </a:p>
          <a:p>
            <a:r>
              <a:rPr lang="en-US" sz="2800" b="1">
                <a:solidFill>
                  <a:schemeClr val="bg1">
                    <a:lumMod val="85000"/>
                  </a:schemeClr>
                </a:solidFill>
              </a:rPr>
              <a:t>C: </a:t>
            </a:r>
            <a:r>
              <a:rPr lang="en-US" sz="2800">
                <a:solidFill>
                  <a:schemeClr val="bg1">
                    <a:lumMod val="85000"/>
                  </a:schemeClr>
                </a:solidFill>
              </a:rPr>
              <a:t>Exploring solutions to wicked problems</a:t>
            </a:r>
          </a:p>
          <a:p>
            <a:endParaRPr lang="en-US" sz="2800"/>
          </a:p>
          <a:p>
            <a:endParaRPr lang="en-US" sz="2800"/>
          </a:p>
          <a:p>
            <a:endParaRPr lang="en-GB" sz="2800"/>
          </a:p>
        </p:txBody>
      </p:sp>
    </p:spTree>
    <p:extLst>
      <p:ext uri="{BB962C8B-B14F-4D97-AF65-F5344CB8AC3E}">
        <p14:creationId xmlns:p14="http://schemas.microsoft.com/office/powerpoint/2010/main" val="150810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lstStyle/>
          <a:p>
            <a:r>
              <a:rPr lang="en-US"/>
              <a:t>Programme objectives</a:t>
            </a:r>
            <a:endParaRPr lang="en-GB"/>
          </a:p>
        </p:txBody>
      </p:sp>
      <p:sp>
        <p:nvSpPr>
          <p:cNvPr id="3" name="Content Placeholder 2">
            <a:extLst>
              <a:ext uri="{FF2B5EF4-FFF2-40B4-BE49-F238E27FC236}">
                <a16:creationId xmlns:a16="http://schemas.microsoft.com/office/drawing/2014/main" id="{60278043-13ED-68B5-10B4-22A59A69F224}"/>
              </a:ext>
            </a:extLst>
          </p:cNvPr>
          <p:cNvSpPr>
            <a:spLocks noGrp="1"/>
          </p:cNvSpPr>
          <p:nvPr>
            <p:ph idx="1"/>
          </p:nvPr>
        </p:nvSpPr>
        <p:spPr>
          <a:xfrm>
            <a:off x="374754" y="2478024"/>
            <a:ext cx="11467476" cy="3694176"/>
          </a:xfrm>
        </p:spPr>
        <p:txBody>
          <a:bodyPr>
            <a:noAutofit/>
          </a:bodyPr>
          <a:lstStyle/>
          <a:p>
            <a:pPr marL="0" indent="0">
              <a:lnSpc>
                <a:spcPct val="107000"/>
              </a:lnSpc>
              <a:spcAft>
                <a:spcPts val="800"/>
              </a:spcAft>
              <a:buNone/>
            </a:pPr>
            <a:r>
              <a:rPr lang="en-GB" sz="2400">
                <a:latin typeface="Calibri" panose="020F0502020204030204" pitchFamily="34" charset="0"/>
                <a:ea typeface="Calibri" panose="020F0502020204030204" pitchFamily="34" charset="0"/>
                <a:cs typeface="Times New Roman" panose="02020603050405020304" pitchFamily="18" charset="0"/>
              </a:rPr>
              <a:t>To provide a stimuli for development and reflection and the opportunities to practice and work on participants’ approach to sense-making. This includes:</a:t>
            </a:r>
          </a:p>
          <a:p>
            <a:pPr>
              <a:lnSpc>
                <a:spcPct val="115000"/>
              </a:lnSpc>
              <a:spcAft>
                <a:spcPts val="800"/>
              </a:spcAft>
            </a:pPr>
            <a:r>
              <a:rPr lang="en-GB" sz="2400">
                <a:latin typeface="Calibri" panose="020F0502020204030204" pitchFamily="34" charset="0"/>
                <a:ea typeface="Calibri" panose="020F0502020204030204" pitchFamily="34" charset="0"/>
                <a:cs typeface="Times New Roman" panose="02020603050405020304" pitchFamily="18" charset="0"/>
              </a:rPr>
              <a:t>Supporting </a:t>
            </a:r>
            <a:r>
              <a:rPr lang="en-GB" sz="2400" b="1">
                <a:solidFill>
                  <a:schemeClr val="accent1"/>
                </a:solidFill>
                <a:latin typeface="Calibri" panose="020F0502020204030204" pitchFamily="34" charset="0"/>
                <a:ea typeface="Calibri" panose="020F0502020204030204" pitchFamily="34" charset="0"/>
                <a:cs typeface="Times New Roman" panose="02020603050405020304" pitchFamily="18" charset="0"/>
              </a:rPr>
              <a:t>changes in knowledge</a:t>
            </a:r>
            <a:r>
              <a:rPr lang="en-GB" sz="2400">
                <a:solidFill>
                  <a:schemeClr val="accent1"/>
                </a:solidFill>
                <a:latin typeface="Calibri" panose="020F0502020204030204" pitchFamily="34" charset="0"/>
                <a:ea typeface="Calibri" panose="020F0502020204030204" pitchFamily="34" charset="0"/>
                <a:cs typeface="Times New Roman" panose="02020603050405020304" pitchFamily="18" charset="0"/>
              </a:rPr>
              <a:t> </a:t>
            </a:r>
            <a:r>
              <a:rPr lang="en-GB" sz="2400">
                <a:latin typeface="Calibri" panose="020F0502020204030204" pitchFamily="34" charset="0"/>
                <a:ea typeface="Calibri" panose="020F0502020204030204" pitchFamily="34" charset="0"/>
                <a:cs typeface="Times New Roman" panose="02020603050405020304" pitchFamily="18" charset="0"/>
              </a:rPr>
              <a:t>- this includes declarative knowledge, procedural knowledge, and self-regulatory knowledge.</a:t>
            </a:r>
          </a:p>
          <a:p>
            <a:pPr>
              <a:lnSpc>
                <a:spcPct val="115000"/>
              </a:lnSpc>
              <a:spcAft>
                <a:spcPts val="800"/>
              </a:spcAft>
            </a:pPr>
            <a:r>
              <a:rPr lang="en-GB" sz="2400">
                <a:latin typeface="Calibri" panose="020F0502020204030204" pitchFamily="34" charset="0"/>
                <a:ea typeface="Calibri" panose="020F0502020204030204" pitchFamily="34" charset="0"/>
                <a:cs typeface="Times New Roman" panose="02020603050405020304" pitchFamily="18" charset="0"/>
              </a:rPr>
              <a:t>Supporting </a:t>
            </a:r>
            <a:r>
              <a:rPr lang="en-GB" sz="2400" b="1">
                <a:solidFill>
                  <a:schemeClr val="accent1"/>
                </a:solidFill>
                <a:latin typeface="Calibri" panose="020F0502020204030204" pitchFamily="34" charset="0"/>
                <a:ea typeface="Calibri" panose="020F0502020204030204" pitchFamily="34" charset="0"/>
                <a:cs typeface="Times New Roman" panose="02020603050405020304" pitchFamily="18" charset="0"/>
              </a:rPr>
              <a:t>changes in behaviour</a:t>
            </a:r>
            <a:r>
              <a:rPr lang="en-GB" sz="2400">
                <a:solidFill>
                  <a:schemeClr val="accent1"/>
                </a:solidFill>
                <a:latin typeface="Calibri" panose="020F0502020204030204" pitchFamily="34" charset="0"/>
                <a:ea typeface="Calibri" panose="020F0502020204030204" pitchFamily="34" charset="0"/>
                <a:cs typeface="Times New Roman" panose="02020603050405020304" pitchFamily="18" charset="0"/>
              </a:rPr>
              <a:t> </a:t>
            </a:r>
            <a:r>
              <a:rPr lang="en-GB" sz="2400">
                <a:latin typeface="Calibri" panose="020F0502020204030204" pitchFamily="34" charset="0"/>
                <a:ea typeface="Calibri" panose="020F0502020204030204" pitchFamily="34" charset="0"/>
                <a:cs typeface="Times New Roman" panose="02020603050405020304" pitchFamily="18" charset="0"/>
              </a:rPr>
              <a:t>- behaviour, and the outcome of changes in behaviour, can provide experiences that might challenge participants’ previously held way of work. </a:t>
            </a:r>
          </a:p>
        </p:txBody>
      </p:sp>
      <p:pic>
        <p:nvPicPr>
          <p:cNvPr id="4" name="Picture 2" descr="To the Getting Heads Together ERASMUS+ Project Website">
            <a:extLst>
              <a:ext uri="{FF2B5EF4-FFF2-40B4-BE49-F238E27FC236}">
                <a16:creationId xmlns:a16="http://schemas.microsoft.com/office/drawing/2014/main" id="{F8DB1A5B-4DDE-7B19-1CBC-1C5E2F3468B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7915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F52E9-D433-48DE-B340-0E8851924116}"/>
              </a:ext>
            </a:extLst>
          </p:cNvPr>
          <p:cNvSpPr>
            <a:spLocks noGrp="1"/>
          </p:cNvSpPr>
          <p:nvPr>
            <p:ph type="title"/>
          </p:nvPr>
        </p:nvSpPr>
        <p:spPr/>
        <p:txBody>
          <a:bodyPr>
            <a:normAutofit/>
          </a:bodyPr>
          <a:lstStyle/>
          <a:p>
            <a:pPr>
              <a:lnSpc>
                <a:spcPct val="107000"/>
              </a:lnSpc>
              <a:spcAft>
                <a:spcPts val="800"/>
              </a:spcAft>
            </a:pPr>
            <a:r>
              <a:rPr lang="en-GB" sz="3600">
                <a:effectLst/>
                <a:latin typeface="Calibri" panose="020F0502020204030204" pitchFamily="34" charset="0"/>
                <a:ea typeface="Calibri" panose="020F0502020204030204" pitchFamily="34" charset="0"/>
                <a:cs typeface="Times New Roman" panose="02020603050405020304" pitchFamily="18" charset="0"/>
              </a:rPr>
              <a:t>The Ladder of Inference </a:t>
            </a:r>
          </a:p>
        </p:txBody>
      </p:sp>
      <p:pic>
        <p:nvPicPr>
          <p:cNvPr id="5" name="Online Media 4" title="Ladder of Inference">
            <a:hlinkClick r:id="" action="ppaction://media"/>
            <a:extLst>
              <a:ext uri="{FF2B5EF4-FFF2-40B4-BE49-F238E27FC236}">
                <a16:creationId xmlns:a16="http://schemas.microsoft.com/office/drawing/2014/main" id="{061C8F4D-D797-4C88-A5C2-EBE6D66C49C1}"/>
              </a:ext>
            </a:extLst>
          </p:cNvPr>
          <p:cNvPicPr>
            <a:picLocks noGrp="1" noRot="1" noChangeAspect="1"/>
          </p:cNvPicPr>
          <p:nvPr>
            <p:ph idx="1"/>
            <a:videoFile r:link="rId1"/>
          </p:nvPr>
        </p:nvPicPr>
        <p:blipFill>
          <a:blip r:embed="rId3"/>
          <a:stretch>
            <a:fillRect/>
          </a:stretch>
        </p:blipFill>
        <p:spPr>
          <a:xfrm>
            <a:off x="581493" y="2347632"/>
            <a:ext cx="5759398" cy="3253068"/>
          </a:xfrm>
          <a:prstGeom prst="rect">
            <a:avLst/>
          </a:prstGeom>
        </p:spPr>
      </p:pic>
      <p:pic>
        <p:nvPicPr>
          <p:cNvPr id="4" name="Picture 2" descr="To the Getting Heads Together ERASMUS+ Project Website">
            <a:extLst>
              <a:ext uri="{FF2B5EF4-FFF2-40B4-BE49-F238E27FC236}">
                <a16:creationId xmlns:a16="http://schemas.microsoft.com/office/drawing/2014/main" id="{10FA89E8-3CB0-4D55-8F32-53333E767B2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3E23FC01-8771-44D5-B509-BB8991C2FE5C}"/>
              </a:ext>
            </a:extLst>
          </p:cNvPr>
          <p:cNvSpPr txBox="1"/>
          <p:nvPr/>
        </p:nvSpPr>
        <p:spPr>
          <a:xfrm>
            <a:off x="6481481" y="2347632"/>
            <a:ext cx="5345207" cy="1200329"/>
          </a:xfrm>
          <a:prstGeom prst="rect">
            <a:avLst/>
          </a:prstGeom>
          <a:noFill/>
        </p:spPr>
        <p:txBody>
          <a:bodyPr wrap="square">
            <a:spAutoFit/>
          </a:bodyPr>
          <a:lstStyle/>
          <a:p>
            <a:r>
              <a:rPr lang="en-GB" b="0" i="0">
                <a:solidFill>
                  <a:srgbClr val="000000"/>
                </a:solidFill>
                <a:effectLst/>
                <a:latin typeface="Calibri" panose="020F0502020204030204" pitchFamily="34" charset="0"/>
                <a:cs typeface="Calibri" panose="020F0502020204030204" pitchFamily="34" charset="0"/>
              </a:rPr>
              <a:t>The Ladder of Inference is a model of the steps we use to make sense of situations in order to act. It helps us to think about our thinking and to coordinate our thinking with others.</a:t>
            </a:r>
            <a:endParaRPr lang="en-GB">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48394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F52E9-D433-48DE-B340-0E8851924116}"/>
              </a:ext>
            </a:extLst>
          </p:cNvPr>
          <p:cNvSpPr>
            <a:spLocks noGrp="1"/>
          </p:cNvSpPr>
          <p:nvPr>
            <p:ph type="title"/>
          </p:nvPr>
        </p:nvSpPr>
        <p:spPr>
          <a:xfrm>
            <a:off x="411480" y="991443"/>
            <a:ext cx="4443154" cy="1087819"/>
          </a:xfrm>
        </p:spPr>
        <p:txBody>
          <a:bodyPr vert="horz" lIns="91440" tIns="45720" rIns="91440" bIns="45720" rtlCol="0" anchor="b">
            <a:normAutofit/>
          </a:bodyPr>
          <a:lstStyle/>
          <a:p>
            <a:pPr>
              <a:spcAft>
                <a:spcPts val="800"/>
              </a:spcAft>
            </a:pPr>
            <a:r>
              <a:rPr lang="en-US" sz="3400">
                <a:effectLst/>
              </a:rPr>
              <a:t>A Sensemaking Tool</a:t>
            </a:r>
          </a:p>
        </p:txBody>
      </p:sp>
      <p:sp>
        <p:nvSpPr>
          <p:cNvPr id="17" name="TextBox 16">
            <a:extLst>
              <a:ext uri="{FF2B5EF4-FFF2-40B4-BE49-F238E27FC236}">
                <a16:creationId xmlns:a16="http://schemas.microsoft.com/office/drawing/2014/main" id="{91E0B9DD-CA20-4962-B0F7-FB60224008F4}"/>
              </a:ext>
            </a:extLst>
          </p:cNvPr>
          <p:cNvSpPr txBox="1"/>
          <p:nvPr/>
        </p:nvSpPr>
        <p:spPr>
          <a:xfrm>
            <a:off x="411480" y="2684095"/>
            <a:ext cx="4443154" cy="3492868"/>
          </a:xfrm>
          <a:prstGeom prst="rect">
            <a:avLst/>
          </a:prstGeom>
        </p:spPr>
        <p:txBody>
          <a:bodyPr vert="horz" lIns="91440" tIns="45720" rIns="91440" bIns="45720" rtlCol="0">
            <a:normAutofit/>
          </a:bodyPr>
          <a:lstStyle/>
          <a:p>
            <a:pPr>
              <a:spcAft>
                <a:spcPts val="600"/>
              </a:spcAft>
            </a:pPr>
            <a:r>
              <a:rPr lang="en-US" sz="1700" b="0" i="0">
                <a:effectLst/>
              </a:rPr>
              <a:t>Our assumptions, values, and beliefs influence how we select data, interpret what is happening, and decide what to do. Our interpretations and decisions then feedback to reinforce (usually) our assumptions, values, and beliefs. We act on the basis of our interpretations, and our actions affect what data is available to us. So our ways of understanding and acting in the world create a self-reinforcing system, insulating us from alternative ways of understanding.</a:t>
            </a:r>
          </a:p>
        </p:txBody>
      </p:sp>
      <p:pic>
        <p:nvPicPr>
          <p:cNvPr id="2050" name="Picture 2" descr=".It helps us to think about our thinking and to coordinate">
            <a:extLst>
              <a:ext uri="{FF2B5EF4-FFF2-40B4-BE49-F238E27FC236}">
                <a16:creationId xmlns:a16="http://schemas.microsoft.com/office/drawing/2014/main" id="{1C33A3C8-650D-446C-99C1-3E80EDE65A4C}"/>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5385816" y="736598"/>
            <a:ext cx="6440424" cy="532945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To the Getting Heads Together ERASMUS+ Project Website">
            <a:extLst>
              <a:ext uri="{FF2B5EF4-FFF2-40B4-BE49-F238E27FC236}">
                <a16:creationId xmlns:a16="http://schemas.microsoft.com/office/drawing/2014/main" id="{10FA89E8-3CB0-4D55-8F32-53333E767B2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01413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lstStyle/>
          <a:p>
            <a:r>
              <a:rPr lang="en-US"/>
              <a:t>Experiment A</a:t>
            </a:r>
            <a:endParaRPr lang="en-GB"/>
          </a:p>
        </p:txBody>
      </p:sp>
      <p:pic>
        <p:nvPicPr>
          <p:cNvPr id="5" name="Picture 2" descr="To the Getting Heads Together ERASMUS+ Project Website">
            <a:extLst>
              <a:ext uri="{FF2B5EF4-FFF2-40B4-BE49-F238E27FC236}">
                <a16:creationId xmlns:a16="http://schemas.microsoft.com/office/drawing/2014/main" id="{B6ECEA17-E45C-9950-FA13-8C15A140268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A59CD3EE-1385-E815-FF1D-82391238B793}"/>
              </a:ext>
            </a:extLst>
          </p:cNvPr>
          <p:cNvSpPr txBox="1"/>
          <p:nvPr/>
        </p:nvSpPr>
        <p:spPr>
          <a:xfrm>
            <a:off x="1115568" y="2715641"/>
            <a:ext cx="10381888" cy="2246769"/>
          </a:xfrm>
          <a:prstGeom prst="rect">
            <a:avLst/>
          </a:prstGeom>
          <a:noFill/>
        </p:spPr>
        <p:txBody>
          <a:bodyPr wrap="square" rtlCol="0">
            <a:spAutoFit/>
          </a:bodyPr>
          <a:lstStyle/>
          <a:p>
            <a:pPr marL="514350" indent="-514350">
              <a:buAutoNum type="arabicPeriod"/>
            </a:pPr>
            <a:r>
              <a:rPr lang="en-US" sz="2800"/>
              <a:t>Identify the main wicked problems in your school.</a:t>
            </a:r>
          </a:p>
          <a:p>
            <a:pPr marL="514350" indent="-514350">
              <a:buAutoNum type="arabicPeriod"/>
            </a:pPr>
            <a:r>
              <a:rPr lang="en-US" sz="2800"/>
              <a:t>Explore what colleagues perceive the main wicked problems to be.</a:t>
            </a:r>
          </a:p>
          <a:p>
            <a:pPr marL="514350" indent="-514350">
              <a:buAutoNum type="arabicPeriod"/>
            </a:pPr>
            <a:r>
              <a:rPr lang="en-US" sz="2800"/>
              <a:t>Reflect on the similarities and differences between perspectives.</a:t>
            </a:r>
            <a:endParaRPr lang="en-GB" sz="2800"/>
          </a:p>
        </p:txBody>
      </p:sp>
    </p:spTree>
    <p:extLst>
      <p:ext uri="{BB962C8B-B14F-4D97-AF65-F5344CB8AC3E}">
        <p14:creationId xmlns:p14="http://schemas.microsoft.com/office/powerpoint/2010/main" val="1111442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lstStyle/>
          <a:p>
            <a:r>
              <a:rPr lang="en-US"/>
              <a:t>Next steps</a:t>
            </a:r>
            <a:endParaRPr lang="en-GB"/>
          </a:p>
        </p:txBody>
      </p:sp>
      <p:sp>
        <p:nvSpPr>
          <p:cNvPr id="4" name="TextBox 3">
            <a:extLst>
              <a:ext uri="{FF2B5EF4-FFF2-40B4-BE49-F238E27FC236}">
                <a16:creationId xmlns:a16="http://schemas.microsoft.com/office/drawing/2014/main" id="{8CD41976-A71A-2BBE-26B8-2CD22501B974}"/>
              </a:ext>
            </a:extLst>
          </p:cNvPr>
          <p:cNvSpPr txBox="1"/>
          <p:nvPr/>
        </p:nvSpPr>
        <p:spPr>
          <a:xfrm>
            <a:off x="355282" y="2305615"/>
            <a:ext cx="11217124" cy="523220"/>
          </a:xfrm>
          <a:prstGeom prst="rect">
            <a:avLst/>
          </a:prstGeom>
          <a:noFill/>
        </p:spPr>
        <p:txBody>
          <a:bodyPr wrap="square" rtlCol="0">
            <a:spAutoFit/>
          </a:bodyPr>
          <a:lstStyle/>
          <a:p>
            <a:r>
              <a:rPr lang="en-US" sz="2800"/>
              <a:t>.</a:t>
            </a:r>
            <a:endParaRPr lang="en-GB" sz="2800"/>
          </a:p>
        </p:txBody>
      </p:sp>
      <p:pic>
        <p:nvPicPr>
          <p:cNvPr id="5" name="Picture 2" descr="To the Getting Heads Together ERASMUS+ Project Website">
            <a:extLst>
              <a:ext uri="{FF2B5EF4-FFF2-40B4-BE49-F238E27FC236}">
                <a16:creationId xmlns:a16="http://schemas.microsoft.com/office/drawing/2014/main" id="{B6ECEA17-E45C-9950-FA13-8C15A140268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66086601-BE51-5542-C2FE-F06543B9E062}"/>
              </a:ext>
            </a:extLst>
          </p:cNvPr>
          <p:cNvSpPr txBox="1"/>
          <p:nvPr/>
        </p:nvSpPr>
        <p:spPr>
          <a:xfrm>
            <a:off x="1115568" y="2715641"/>
            <a:ext cx="10381888" cy="2677656"/>
          </a:xfrm>
          <a:prstGeom prst="rect">
            <a:avLst/>
          </a:prstGeom>
          <a:noFill/>
        </p:spPr>
        <p:txBody>
          <a:bodyPr wrap="square" rtlCol="0">
            <a:spAutoFit/>
          </a:bodyPr>
          <a:lstStyle/>
          <a:p>
            <a:pPr marL="514350" indent="-514350">
              <a:buAutoNum type="arabicPeriod"/>
            </a:pPr>
            <a:r>
              <a:rPr lang="en-US" sz="2800" err="1"/>
              <a:t>Organise</a:t>
            </a:r>
            <a:r>
              <a:rPr lang="en-US" sz="2800"/>
              <a:t> to meet with your Individual Facilitator.</a:t>
            </a:r>
          </a:p>
          <a:p>
            <a:pPr marL="514350" indent="-514350">
              <a:buAutoNum type="arabicPeriod"/>
            </a:pPr>
            <a:r>
              <a:rPr lang="en-US" sz="2800"/>
              <a:t>Carry out the Experiment.</a:t>
            </a:r>
          </a:p>
          <a:p>
            <a:pPr marL="514350" indent="-514350">
              <a:buAutoNum type="arabicPeriod"/>
            </a:pPr>
            <a:r>
              <a:rPr lang="en-US" sz="2800"/>
              <a:t>Meet again with your Individual Facilitator to reflect on your findings.</a:t>
            </a:r>
          </a:p>
          <a:p>
            <a:pPr marL="514350" indent="-514350">
              <a:buAutoNum type="arabicPeriod"/>
            </a:pPr>
            <a:r>
              <a:rPr lang="en-US" sz="2800"/>
              <a:t>Be prepared to talk about your Experiment at the next Group Development Session.</a:t>
            </a:r>
            <a:endParaRPr lang="en-GB" sz="2800"/>
          </a:p>
        </p:txBody>
      </p:sp>
    </p:spTree>
    <p:extLst>
      <p:ext uri="{BB962C8B-B14F-4D97-AF65-F5344CB8AC3E}">
        <p14:creationId xmlns:p14="http://schemas.microsoft.com/office/powerpoint/2010/main" val="13832928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lstStyle/>
          <a:p>
            <a:r>
              <a:rPr lang="en-US"/>
              <a:t>Thank you!</a:t>
            </a:r>
            <a:endParaRPr lang="en-GB"/>
          </a:p>
        </p:txBody>
      </p:sp>
      <p:sp>
        <p:nvSpPr>
          <p:cNvPr id="4" name="TextBox 3">
            <a:extLst>
              <a:ext uri="{FF2B5EF4-FFF2-40B4-BE49-F238E27FC236}">
                <a16:creationId xmlns:a16="http://schemas.microsoft.com/office/drawing/2014/main" id="{8CD41976-A71A-2BBE-26B8-2CD22501B974}"/>
              </a:ext>
            </a:extLst>
          </p:cNvPr>
          <p:cNvSpPr txBox="1"/>
          <p:nvPr/>
        </p:nvSpPr>
        <p:spPr>
          <a:xfrm>
            <a:off x="355282" y="2305615"/>
            <a:ext cx="11217124" cy="523220"/>
          </a:xfrm>
          <a:prstGeom prst="rect">
            <a:avLst/>
          </a:prstGeom>
          <a:noFill/>
        </p:spPr>
        <p:txBody>
          <a:bodyPr wrap="square" rtlCol="0">
            <a:spAutoFit/>
          </a:bodyPr>
          <a:lstStyle/>
          <a:p>
            <a:r>
              <a:rPr lang="en-US" sz="2800"/>
              <a:t>.</a:t>
            </a:r>
            <a:endParaRPr lang="en-GB" sz="2800"/>
          </a:p>
        </p:txBody>
      </p:sp>
      <p:pic>
        <p:nvPicPr>
          <p:cNvPr id="5" name="Picture 2" descr="To the Getting Heads Together ERASMUS+ Project Website">
            <a:extLst>
              <a:ext uri="{FF2B5EF4-FFF2-40B4-BE49-F238E27FC236}">
                <a16:creationId xmlns:a16="http://schemas.microsoft.com/office/drawing/2014/main" id="{B6ECEA17-E45C-9950-FA13-8C15A140268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66086601-BE51-5542-C2FE-F06543B9E062}"/>
              </a:ext>
            </a:extLst>
          </p:cNvPr>
          <p:cNvSpPr txBox="1"/>
          <p:nvPr/>
        </p:nvSpPr>
        <p:spPr>
          <a:xfrm>
            <a:off x="1115568" y="2715641"/>
            <a:ext cx="10381888" cy="2677656"/>
          </a:xfrm>
          <a:prstGeom prst="rect">
            <a:avLst/>
          </a:prstGeom>
          <a:noFill/>
        </p:spPr>
        <p:txBody>
          <a:bodyPr wrap="square" rtlCol="0">
            <a:spAutoFit/>
          </a:bodyPr>
          <a:lstStyle/>
          <a:p>
            <a:r>
              <a:rPr lang="en-US" sz="2800"/>
              <a:t>Thank you for your participation and contributions today.</a:t>
            </a:r>
          </a:p>
          <a:p>
            <a:endParaRPr lang="en-US" sz="2800"/>
          </a:p>
          <a:p>
            <a:r>
              <a:rPr lang="en-US" sz="2800"/>
              <a:t>If you have questions, please contact me:</a:t>
            </a:r>
          </a:p>
          <a:p>
            <a:endParaRPr lang="en-GB" sz="2800"/>
          </a:p>
          <a:p>
            <a:r>
              <a:rPr lang="en-GB" sz="2800"/>
              <a:t>By phone: </a:t>
            </a:r>
          </a:p>
          <a:p>
            <a:r>
              <a:rPr lang="en-GB" sz="2800"/>
              <a:t>By email: </a:t>
            </a:r>
          </a:p>
        </p:txBody>
      </p:sp>
    </p:spTree>
    <p:extLst>
      <p:ext uri="{BB962C8B-B14F-4D97-AF65-F5344CB8AC3E}">
        <p14:creationId xmlns:p14="http://schemas.microsoft.com/office/powerpoint/2010/main" val="772775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lstStyle/>
          <a:p>
            <a:r>
              <a:rPr lang="en-US"/>
              <a:t>Session Foci</a:t>
            </a:r>
            <a:endParaRPr lang="en-GB"/>
          </a:p>
        </p:txBody>
      </p:sp>
      <p:sp>
        <p:nvSpPr>
          <p:cNvPr id="4" name="TextBox 3">
            <a:extLst>
              <a:ext uri="{FF2B5EF4-FFF2-40B4-BE49-F238E27FC236}">
                <a16:creationId xmlns:a16="http://schemas.microsoft.com/office/drawing/2014/main" id="{8CD41976-A71A-2BBE-26B8-2CD22501B974}"/>
              </a:ext>
            </a:extLst>
          </p:cNvPr>
          <p:cNvSpPr txBox="1"/>
          <p:nvPr/>
        </p:nvSpPr>
        <p:spPr>
          <a:xfrm>
            <a:off x="505184" y="2274838"/>
            <a:ext cx="11217124" cy="2246769"/>
          </a:xfrm>
          <a:prstGeom prst="rect">
            <a:avLst/>
          </a:prstGeom>
          <a:noFill/>
        </p:spPr>
        <p:txBody>
          <a:bodyPr wrap="square" lIns="91440" tIns="45720" rIns="91440" bIns="45720" rtlCol="0" anchor="t">
            <a:spAutoFit/>
          </a:bodyPr>
          <a:lstStyle/>
          <a:p>
            <a:r>
              <a:rPr lang="en-US" sz="2800" b="1"/>
              <a:t>Session 1:</a:t>
            </a:r>
            <a:r>
              <a:rPr lang="en-US" sz="2800"/>
              <a:t> Exploring your school’s wicked problems.</a:t>
            </a:r>
          </a:p>
          <a:p>
            <a:endParaRPr lang="en-US" sz="2800"/>
          </a:p>
          <a:p>
            <a:r>
              <a:rPr lang="en-US" sz="2800" b="1"/>
              <a:t>Session 2: </a:t>
            </a:r>
            <a:r>
              <a:rPr lang="en-US" sz="2800"/>
              <a:t>Defining a wicked problem in your school.</a:t>
            </a:r>
          </a:p>
          <a:p>
            <a:endParaRPr lang="en-US" sz="2800"/>
          </a:p>
          <a:p>
            <a:r>
              <a:rPr lang="en-US" sz="2800" b="1"/>
              <a:t>Session 3: </a:t>
            </a:r>
            <a:r>
              <a:rPr lang="en-US" sz="2800"/>
              <a:t>Exploring solutions to wicked problems in your school.</a:t>
            </a:r>
            <a:endParaRPr lang="en-GB" sz="2800"/>
          </a:p>
        </p:txBody>
      </p:sp>
      <p:pic>
        <p:nvPicPr>
          <p:cNvPr id="5" name="Picture 2" descr="To the Getting Heads Together ERASMUS+ Project Website">
            <a:extLst>
              <a:ext uri="{FF2B5EF4-FFF2-40B4-BE49-F238E27FC236}">
                <a16:creationId xmlns:a16="http://schemas.microsoft.com/office/drawing/2014/main" id="{613B1CEA-66A9-50F7-BEF0-5E7EA2D0BAF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0165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lstStyle/>
          <a:p>
            <a:r>
              <a:rPr lang="en-US"/>
              <a:t>The Course</a:t>
            </a:r>
          </a:p>
        </p:txBody>
      </p:sp>
      <p:pic>
        <p:nvPicPr>
          <p:cNvPr id="20" name="Picture 2" descr="To the Getting Heads Together ERASMUS+ Project Website">
            <a:extLst>
              <a:ext uri="{FF2B5EF4-FFF2-40B4-BE49-F238E27FC236}">
                <a16:creationId xmlns:a16="http://schemas.microsoft.com/office/drawing/2014/main" id="{DEBBC951-3047-5727-A564-C26FF519DCC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416CA426-C8F6-4C8F-A741-DAE886F1C85F}"/>
              </a:ext>
            </a:extLst>
          </p:cNvPr>
          <p:cNvPicPr>
            <a:picLocks noChangeAspect="1"/>
          </p:cNvPicPr>
          <p:nvPr/>
        </p:nvPicPr>
        <p:blipFill>
          <a:blip r:embed="rId4"/>
          <a:stretch>
            <a:fillRect/>
          </a:stretch>
        </p:blipFill>
        <p:spPr>
          <a:xfrm>
            <a:off x="943155" y="2683320"/>
            <a:ext cx="9931879" cy="2569662"/>
          </a:xfrm>
          <a:prstGeom prst="rect">
            <a:avLst/>
          </a:prstGeom>
        </p:spPr>
      </p:pic>
      <p:sp>
        <p:nvSpPr>
          <p:cNvPr id="4" name="Rectangle 3">
            <a:extLst>
              <a:ext uri="{FF2B5EF4-FFF2-40B4-BE49-F238E27FC236}">
                <a16:creationId xmlns:a16="http://schemas.microsoft.com/office/drawing/2014/main" id="{57B471C4-918B-E31D-63F1-1B376A720295}"/>
              </a:ext>
            </a:extLst>
          </p:cNvPr>
          <p:cNvSpPr/>
          <p:nvPr/>
        </p:nvSpPr>
        <p:spPr>
          <a:xfrm>
            <a:off x="1989701" y="2927979"/>
            <a:ext cx="1912188" cy="877019"/>
          </a:xfrm>
          <a:prstGeom prst="rect">
            <a:avLst/>
          </a:prstGeom>
          <a:noFill/>
          <a:ln w="57150"/>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a:p>
        </p:txBody>
      </p:sp>
    </p:spTree>
    <p:extLst>
      <p:ext uri="{BB962C8B-B14F-4D97-AF65-F5344CB8AC3E}">
        <p14:creationId xmlns:p14="http://schemas.microsoft.com/office/powerpoint/2010/main" val="3956404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lstStyle/>
          <a:p>
            <a:r>
              <a:rPr lang="en-US"/>
              <a:t>Programme terminology</a:t>
            </a:r>
            <a:endParaRPr lang="en-GB"/>
          </a:p>
        </p:txBody>
      </p:sp>
      <p:sp>
        <p:nvSpPr>
          <p:cNvPr id="4" name="TextBox 3">
            <a:extLst>
              <a:ext uri="{FF2B5EF4-FFF2-40B4-BE49-F238E27FC236}">
                <a16:creationId xmlns:a16="http://schemas.microsoft.com/office/drawing/2014/main" id="{8CD41976-A71A-2BBE-26B8-2CD22501B974}"/>
              </a:ext>
            </a:extLst>
          </p:cNvPr>
          <p:cNvSpPr txBox="1"/>
          <p:nvPr/>
        </p:nvSpPr>
        <p:spPr>
          <a:xfrm>
            <a:off x="487438" y="2025908"/>
            <a:ext cx="11217124" cy="4832092"/>
          </a:xfrm>
          <a:prstGeom prst="rect">
            <a:avLst/>
          </a:prstGeom>
          <a:noFill/>
        </p:spPr>
        <p:txBody>
          <a:bodyPr wrap="square" rtlCol="0">
            <a:spAutoFit/>
          </a:bodyPr>
          <a:lstStyle/>
          <a:p>
            <a:r>
              <a:rPr lang="en-US" sz="2800" b="1"/>
              <a:t>Explainers:</a:t>
            </a:r>
            <a:r>
              <a:rPr lang="en-US" sz="2800"/>
              <a:t> Videos covering key theoretical concepts.</a:t>
            </a:r>
          </a:p>
          <a:p>
            <a:endParaRPr lang="en-US" sz="2800"/>
          </a:p>
          <a:p>
            <a:r>
              <a:rPr lang="en-US" sz="2800" b="1"/>
              <a:t>Group Development Session (GDS): </a:t>
            </a:r>
            <a:r>
              <a:rPr lang="en-US" sz="2800"/>
              <a:t>Sessions involving all participants on the programme.</a:t>
            </a:r>
          </a:p>
          <a:p>
            <a:endParaRPr lang="en-US" sz="2800"/>
          </a:p>
          <a:p>
            <a:r>
              <a:rPr lang="en-US" sz="2800" b="1"/>
              <a:t>Experiment: </a:t>
            </a:r>
            <a:r>
              <a:rPr lang="en-US" sz="2800"/>
              <a:t>Tasks which you carry out to test a hypothesis about your school.</a:t>
            </a:r>
          </a:p>
          <a:p>
            <a:endParaRPr lang="en-US" sz="2800"/>
          </a:p>
          <a:p>
            <a:r>
              <a:rPr lang="en-US" sz="2800" b="1"/>
              <a:t>Individual Development Session (IDS): </a:t>
            </a:r>
            <a:r>
              <a:rPr lang="en-US" sz="2800"/>
              <a:t>One-to-one support in planning for and reflecting on the Experiment.</a:t>
            </a:r>
          </a:p>
          <a:p>
            <a:endParaRPr lang="en-GB" sz="2800"/>
          </a:p>
        </p:txBody>
      </p:sp>
      <p:pic>
        <p:nvPicPr>
          <p:cNvPr id="5" name="Picture 2" descr="To the Getting Heads Together ERASMUS+ Project Website">
            <a:extLst>
              <a:ext uri="{FF2B5EF4-FFF2-40B4-BE49-F238E27FC236}">
                <a16:creationId xmlns:a16="http://schemas.microsoft.com/office/drawing/2014/main" id="{4A6FFB20-F020-9FD6-4298-67888BAA421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0737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F52E9-D433-48DE-B340-0E8851924116}"/>
              </a:ext>
            </a:extLst>
          </p:cNvPr>
          <p:cNvSpPr>
            <a:spLocks noGrp="1"/>
          </p:cNvSpPr>
          <p:nvPr>
            <p:ph type="title"/>
          </p:nvPr>
        </p:nvSpPr>
        <p:spPr/>
        <p:txBody>
          <a:bodyPr>
            <a:normAutofit/>
          </a:bodyPr>
          <a:lstStyle/>
          <a:p>
            <a:r>
              <a:rPr lang="en-US" sz="3600">
                <a:latin typeface="Calibri" panose="020F0502020204030204" pitchFamily="34" charset="0"/>
                <a:ea typeface="Source Sans Pro SemiBold" panose="020B0603030403020204" pitchFamily="34" charset="0"/>
                <a:cs typeface="Times New Roman" panose="02020603050405020304" pitchFamily="18" charset="0"/>
              </a:rPr>
              <a:t>W</a:t>
            </a:r>
            <a:r>
              <a:rPr lang="en-GB" sz="3600">
                <a:latin typeface="Calibri" panose="020F0502020204030204" pitchFamily="34" charset="0"/>
                <a:ea typeface="Source Sans Pro SemiBold" panose="020B0603030403020204" pitchFamily="34" charset="0"/>
                <a:cs typeface="Times New Roman" panose="02020603050405020304" pitchFamily="18" charset="0"/>
              </a:rPr>
              <a:t>hat do we mean by School Leadership?</a:t>
            </a:r>
            <a:endParaRPr lang="en-GB" sz="3600">
              <a:latin typeface="Source Sans Pro SemiBold" panose="020B0603030403020204" pitchFamily="34" charset="0"/>
              <a:ea typeface="Source Sans Pro SemiBold" panose="020B0603030403020204" pitchFamily="34" charset="0"/>
            </a:endParaRPr>
          </a:p>
        </p:txBody>
      </p:sp>
      <p:sp>
        <p:nvSpPr>
          <p:cNvPr id="3" name="Content Placeholder 2">
            <a:extLst>
              <a:ext uri="{FF2B5EF4-FFF2-40B4-BE49-F238E27FC236}">
                <a16:creationId xmlns:a16="http://schemas.microsoft.com/office/drawing/2014/main" id="{5F506881-2B63-43BD-AD29-AB56DF5D2B5C}"/>
              </a:ext>
            </a:extLst>
          </p:cNvPr>
          <p:cNvSpPr>
            <a:spLocks noGrp="1"/>
          </p:cNvSpPr>
          <p:nvPr>
            <p:ph idx="1"/>
          </p:nvPr>
        </p:nvSpPr>
        <p:spPr>
          <a:xfrm>
            <a:off x="555845" y="2189018"/>
            <a:ext cx="10217450" cy="3983182"/>
          </a:xfrm>
        </p:spPr>
        <p:txBody>
          <a:bodyPr>
            <a:noAutofit/>
          </a:bodyPr>
          <a:lstStyle/>
          <a:p>
            <a:pPr marL="0" indent="0">
              <a:lnSpc>
                <a:spcPct val="107000"/>
              </a:lnSpc>
              <a:spcAft>
                <a:spcPts val="800"/>
              </a:spcAft>
              <a:buNone/>
            </a:pPr>
            <a:r>
              <a:rPr lang="en-GB" sz="2000">
                <a:effectLst/>
                <a:latin typeface="Calibri" panose="020F0502020204030204" pitchFamily="34" charset="0"/>
                <a:ea typeface="Calibri" panose="020F0502020204030204" pitchFamily="34" charset="0"/>
                <a:cs typeface="Calibri" panose="020F0502020204030204" pitchFamily="34" charset="0"/>
              </a:rPr>
              <a:t>For the purpose of this programme, </a:t>
            </a:r>
            <a:r>
              <a:rPr lang="en-GB" sz="2000">
                <a:solidFill>
                  <a:schemeClr val="accent1"/>
                </a:solidFill>
                <a:effectLst/>
                <a:latin typeface="Calibri" panose="020F0502020204030204" pitchFamily="34" charset="0"/>
                <a:ea typeface="Calibri" panose="020F0502020204030204" pitchFamily="34" charset="0"/>
                <a:cs typeface="Calibri" panose="020F0502020204030204" pitchFamily="34" charset="0"/>
              </a:rPr>
              <a:t>school leadership is defined as </a:t>
            </a:r>
            <a:r>
              <a:rPr lang="en-GB" sz="2000" i="1">
                <a:solidFill>
                  <a:schemeClr val="accent1"/>
                </a:solidFill>
                <a:effectLst/>
                <a:latin typeface="Calibri" panose="020F0502020204030204" pitchFamily="34" charset="0"/>
                <a:ea typeface="Calibri" panose="020F0502020204030204" pitchFamily="34" charset="0"/>
                <a:cs typeface="Calibri" panose="020F0502020204030204" pitchFamily="34" charset="0"/>
              </a:rPr>
              <a:t>the process of influencing teams, individuals and organisations</a:t>
            </a:r>
            <a:r>
              <a:rPr lang="en-GB" sz="2000">
                <a:effectLst/>
                <a:latin typeface="Calibri" panose="020F0502020204030204" pitchFamily="34" charset="0"/>
                <a:ea typeface="Calibri" panose="020F0502020204030204" pitchFamily="34" charset="0"/>
                <a:cs typeface="Calibri" panose="020F0502020204030204" pitchFamily="34" charset="0"/>
              </a:rPr>
              <a:t> through discharging leaders’ responsibilities, which include:</a:t>
            </a:r>
          </a:p>
          <a:p>
            <a:pPr marL="342900" lvl="0" indent="-342900">
              <a:lnSpc>
                <a:spcPct val="107000"/>
              </a:lnSpc>
              <a:buFont typeface="Symbol" panose="05050102010706020507" pitchFamily="18" charset="2"/>
              <a:buChar char=""/>
            </a:pPr>
            <a:r>
              <a:rPr lang="en-GB" sz="2000">
                <a:effectLst/>
                <a:latin typeface="Calibri" panose="020F0502020204030204" pitchFamily="34" charset="0"/>
                <a:ea typeface="Calibri" panose="020F0502020204030204" pitchFamily="34" charset="0"/>
                <a:cs typeface="Calibri" panose="020F0502020204030204" pitchFamily="34" charset="0"/>
              </a:rPr>
              <a:t>Establishing a positive school culture and supportive environment;</a:t>
            </a:r>
          </a:p>
          <a:p>
            <a:pPr marL="342900" lvl="0" indent="-342900">
              <a:lnSpc>
                <a:spcPct val="107000"/>
              </a:lnSpc>
              <a:buFont typeface="Symbol" panose="05050102010706020507" pitchFamily="18" charset="2"/>
              <a:buChar char=""/>
            </a:pPr>
            <a:r>
              <a:rPr lang="en-GB" sz="2000">
                <a:effectLst/>
                <a:latin typeface="Calibri" panose="020F0502020204030204" pitchFamily="34" charset="0"/>
                <a:ea typeface="Calibri" panose="020F0502020204030204" pitchFamily="34" charset="0"/>
                <a:cs typeface="Calibri" panose="020F0502020204030204" pitchFamily="34" charset="0"/>
              </a:rPr>
              <a:t>Organising and teaching the curriculum;</a:t>
            </a:r>
          </a:p>
          <a:p>
            <a:pPr marL="342900" lvl="0" indent="-342900">
              <a:lnSpc>
                <a:spcPct val="107000"/>
              </a:lnSpc>
              <a:buFont typeface="Symbol" panose="05050102010706020507" pitchFamily="18" charset="2"/>
              <a:buChar char=""/>
            </a:pPr>
            <a:r>
              <a:rPr lang="en-GB" sz="2000">
                <a:effectLst/>
                <a:latin typeface="Calibri" panose="020F0502020204030204" pitchFamily="34" charset="0"/>
                <a:ea typeface="Calibri" panose="020F0502020204030204" pitchFamily="34" charset="0"/>
                <a:cs typeface="Calibri" panose="020F0502020204030204" pitchFamily="34" charset="0"/>
              </a:rPr>
              <a:t>Adopting effective approaches to professional learning and development;</a:t>
            </a:r>
          </a:p>
          <a:p>
            <a:pPr marL="342900" lvl="0" indent="-342900">
              <a:lnSpc>
                <a:spcPct val="107000"/>
              </a:lnSpc>
              <a:buFont typeface="Symbol" panose="05050102010706020507" pitchFamily="18" charset="2"/>
              <a:buChar char=""/>
            </a:pPr>
            <a:r>
              <a:rPr lang="en-GB" sz="2000">
                <a:effectLst/>
                <a:latin typeface="Calibri" panose="020F0502020204030204" pitchFamily="34" charset="0"/>
                <a:ea typeface="Calibri" panose="020F0502020204030204" pitchFamily="34" charset="0"/>
                <a:cs typeface="Calibri" panose="020F0502020204030204" pitchFamily="34" charset="0"/>
              </a:rPr>
              <a:t>Attending to student behaviour and the relationships within the wider community; and</a:t>
            </a:r>
          </a:p>
          <a:p>
            <a:pPr marL="342900" lvl="0" indent="-342900">
              <a:lnSpc>
                <a:spcPct val="107000"/>
              </a:lnSpc>
              <a:spcAft>
                <a:spcPts val="800"/>
              </a:spcAft>
              <a:buFont typeface="Symbol" panose="05050102010706020507" pitchFamily="18" charset="2"/>
              <a:buChar char=""/>
            </a:pPr>
            <a:r>
              <a:rPr lang="en-GB" sz="2000">
                <a:effectLst/>
                <a:latin typeface="Calibri" panose="020F0502020204030204" pitchFamily="34" charset="0"/>
                <a:ea typeface="Calibri" panose="020F0502020204030204" pitchFamily="34" charset="0"/>
                <a:cs typeface="Calibri" panose="020F0502020204030204" pitchFamily="34" charset="0"/>
              </a:rPr>
              <a:t>Managing an efficient and effective organisation.</a:t>
            </a:r>
          </a:p>
        </p:txBody>
      </p:sp>
      <p:pic>
        <p:nvPicPr>
          <p:cNvPr id="4" name="Picture 2" descr="To the Getting Heads Together ERASMUS+ Project Website">
            <a:extLst>
              <a:ext uri="{FF2B5EF4-FFF2-40B4-BE49-F238E27FC236}">
                <a16:creationId xmlns:a16="http://schemas.microsoft.com/office/drawing/2014/main" id="{10FA89E8-3CB0-4D55-8F32-53333E767B2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5487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F52E9-D433-48DE-B340-0E8851924116}"/>
              </a:ext>
            </a:extLst>
          </p:cNvPr>
          <p:cNvSpPr>
            <a:spLocks noGrp="1"/>
          </p:cNvSpPr>
          <p:nvPr>
            <p:ph type="title"/>
          </p:nvPr>
        </p:nvSpPr>
        <p:spPr/>
        <p:txBody>
          <a:bodyPr>
            <a:normAutofit/>
          </a:bodyPr>
          <a:lstStyle/>
          <a:p>
            <a:pPr>
              <a:lnSpc>
                <a:spcPct val="107000"/>
              </a:lnSpc>
              <a:spcAft>
                <a:spcPts val="800"/>
              </a:spcAft>
            </a:pPr>
            <a:r>
              <a:rPr lang="en-GB" sz="3600">
                <a:effectLst/>
                <a:latin typeface="Calibri" panose="020F0502020204030204" pitchFamily="34" charset="0"/>
                <a:ea typeface="Calibri" panose="020F0502020204030204" pitchFamily="34" charset="0"/>
                <a:cs typeface="Times New Roman" panose="02020603050405020304" pitchFamily="18" charset="0"/>
              </a:rPr>
              <a:t>Theoretical constructs</a:t>
            </a:r>
          </a:p>
        </p:txBody>
      </p:sp>
      <p:sp>
        <p:nvSpPr>
          <p:cNvPr id="3" name="Content Placeholder 2">
            <a:extLst>
              <a:ext uri="{FF2B5EF4-FFF2-40B4-BE49-F238E27FC236}">
                <a16:creationId xmlns:a16="http://schemas.microsoft.com/office/drawing/2014/main" id="{5F506881-2B63-43BD-AD29-AB56DF5D2B5C}"/>
              </a:ext>
            </a:extLst>
          </p:cNvPr>
          <p:cNvSpPr>
            <a:spLocks noGrp="1"/>
          </p:cNvSpPr>
          <p:nvPr>
            <p:ph idx="1"/>
          </p:nvPr>
        </p:nvSpPr>
        <p:spPr>
          <a:xfrm>
            <a:off x="555845" y="2443942"/>
            <a:ext cx="11226424" cy="3728258"/>
          </a:xfrm>
        </p:spPr>
        <p:txBody>
          <a:bodyPr>
            <a:noAutofit/>
          </a:bodyPr>
          <a:lstStyle/>
          <a:p>
            <a:pPr marL="0" indent="0">
              <a:lnSpc>
                <a:spcPct val="107000"/>
              </a:lnSpc>
              <a:spcAft>
                <a:spcPts val="800"/>
              </a:spcAft>
              <a:buNone/>
            </a:pPr>
            <a:r>
              <a:rPr lang="en-GB">
                <a:effectLst/>
                <a:latin typeface="Calibri" panose="020F0502020204030204" pitchFamily="34" charset="0"/>
                <a:ea typeface="Calibri" panose="020F0502020204030204" pitchFamily="34" charset="0"/>
                <a:cs typeface="Times New Roman" panose="02020603050405020304" pitchFamily="18" charset="0"/>
              </a:rPr>
              <a:t>The theoretical model which supports the </a:t>
            </a:r>
            <a:r>
              <a:rPr lang="en-GB">
                <a:latin typeface="Calibri" panose="020F0502020204030204" pitchFamily="34" charset="0"/>
                <a:ea typeface="Calibri" panose="020F0502020204030204" pitchFamily="34" charset="0"/>
                <a:cs typeface="Times New Roman" panose="02020603050405020304" pitchFamily="18" charset="0"/>
              </a:rPr>
              <a:t>programme</a:t>
            </a:r>
            <a:r>
              <a:rPr lang="en-GB">
                <a:effectLst/>
                <a:latin typeface="Calibri" panose="020F0502020204030204" pitchFamily="34" charset="0"/>
                <a:ea typeface="Calibri" panose="020F0502020204030204" pitchFamily="34" charset="0"/>
                <a:cs typeface="Times New Roman" panose="02020603050405020304" pitchFamily="18" charset="0"/>
              </a:rPr>
              <a:t> principally incorporates the following:</a:t>
            </a:r>
          </a:p>
        </p:txBody>
      </p:sp>
      <p:pic>
        <p:nvPicPr>
          <p:cNvPr id="4" name="Picture 2" descr="To the Getting Heads Together ERASMUS+ Project Website">
            <a:extLst>
              <a:ext uri="{FF2B5EF4-FFF2-40B4-BE49-F238E27FC236}">
                <a16:creationId xmlns:a16="http://schemas.microsoft.com/office/drawing/2014/main" id="{10FA89E8-3CB0-4D55-8F32-53333E767B2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a:extLst>
              <a:ext uri="{FF2B5EF4-FFF2-40B4-BE49-F238E27FC236}">
                <a16:creationId xmlns:a16="http://schemas.microsoft.com/office/drawing/2014/main" id="{D739D1E7-A936-B1AE-31F2-805CEFA838F5}"/>
              </a:ext>
            </a:extLst>
          </p:cNvPr>
          <p:cNvGrpSpPr/>
          <p:nvPr/>
        </p:nvGrpSpPr>
        <p:grpSpPr>
          <a:xfrm>
            <a:off x="3031624" y="3772592"/>
            <a:ext cx="5655028" cy="2399608"/>
            <a:chOff x="2731821" y="3229840"/>
            <a:chExt cx="5655028" cy="2399608"/>
          </a:xfrm>
        </p:grpSpPr>
        <p:sp>
          <p:nvSpPr>
            <p:cNvPr id="10" name="Oval 9">
              <a:extLst>
                <a:ext uri="{FF2B5EF4-FFF2-40B4-BE49-F238E27FC236}">
                  <a16:creationId xmlns:a16="http://schemas.microsoft.com/office/drawing/2014/main" id="{5801310C-F0F8-4EDE-99DE-70999F5B31BA}"/>
                </a:ext>
              </a:extLst>
            </p:cNvPr>
            <p:cNvSpPr/>
            <p:nvPr/>
          </p:nvSpPr>
          <p:spPr>
            <a:xfrm>
              <a:off x="5976158" y="3229840"/>
              <a:ext cx="2410691" cy="2399608"/>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a:extLst>
                <a:ext uri="{FF2B5EF4-FFF2-40B4-BE49-F238E27FC236}">
                  <a16:creationId xmlns:a16="http://schemas.microsoft.com/office/drawing/2014/main" id="{04FE1A70-229D-4EC9-8594-A86BE135C995}"/>
                </a:ext>
              </a:extLst>
            </p:cNvPr>
            <p:cNvSpPr/>
            <p:nvPr/>
          </p:nvSpPr>
          <p:spPr>
            <a:xfrm>
              <a:off x="2731821" y="3229840"/>
              <a:ext cx="2410691" cy="2399608"/>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Graphic 5" descr="Lost with solid fill">
              <a:extLst>
                <a:ext uri="{FF2B5EF4-FFF2-40B4-BE49-F238E27FC236}">
                  <a16:creationId xmlns:a16="http://schemas.microsoft.com/office/drawing/2014/main" id="{889A91CF-C99C-4C36-8A6F-68C0735095BC}"/>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186223" y="3525982"/>
              <a:ext cx="1501885" cy="1501885"/>
            </a:xfrm>
            <a:prstGeom prst="rect">
              <a:avLst/>
            </a:prstGeom>
          </p:spPr>
        </p:pic>
        <p:pic>
          <p:nvPicPr>
            <p:cNvPr id="8" name="Graphic 7" descr="Brainstorm with solid fill">
              <a:extLst>
                <a:ext uri="{FF2B5EF4-FFF2-40B4-BE49-F238E27FC236}">
                  <a16:creationId xmlns:a16="http://schemas.microsoft.com/office/drawing/2014/main" id="{E340B3E4-CB46-4847-B68B-1F175BA8145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458989" y="3471282"/>
              <a:ext cx="1611284" cy="1611284"/>
            </a:xfrm>
            <a:prstGeom prst="rect">
              <a:avLst/>
            </a:prstGeom>
          </p:spPr>
        </p:pic>
        <p:sp>
          <p:nvSpPr>
            <p:cNvPr id="11" name="TextBox 10">
              <a:extLst>
                <a:ext uri="{FF2B5EF4-FFF2-40B4-BE49-F238E27FC236}">
                  <a16:creationId xmlns:a16="http://schemas.microsoft.com/office/drawing/2014/main" id="{129A9D64-FD9F-445B-8174-0CC33CC613E8}"/>
                </a:ext>
              </a:extLst>
            </p:cNvPr>
            <p:cNvSpPr txBox="1"/>
            <p:nvPr/>
          </p:nvSpPr>
          <p:spPr>
            <a:xfrm>
              <a:off x="2950721" y="4907350"/>
              <a:ext cx="1972887" cy="584775"/>
            </a:xfrm>
            <a:prstGeom prst="rect">
              <a:avLst/>
            </a:prstGeom>
            <a:noFill/>
          </p:spPr>
          <p:txBody>
            <a:bodyPr wrap="square" rtlCol="0">
              <a:spAutoFit/>
            </a:bodyPr>
            <a:lstStyle/>
            <a:p>
              <a:pPr algn="ctr"/>
              <a:r>
                <a:rPr lang="en-GB" sz="1600" b="1">
                  <a:solidFill>
                    <a:schemeClr val="bg1"/>
                  </a:solidFill>
                </a:rPr>
                <a:t>Complexity theory </a:t>
              </a:r>
            </a:p>
          </p:txBody>
        </p:sp>
        <p:sp>
          <p:nvSpPr>
            <p:cNvPr id="12" name="TextBox 11">
              <a:extLst>
                <a:ext uri="{FF2B5EF4-FFF2-40B4-BE49-F238E27FC236}">
                  <a16:creationId xmlns:a16="http://schemas.microsoft.com/office/drawing/2014/main" id="{8723B5D8-C418-4ABA-BEF2-79CC0420749F}"/>
                </a:ext>
              </a:extLst>
            </p:cNvPr>
            <p:cNvSpPr txBox="1"/>
            <p:nvPr/>
          </p:nvSpPr>
          <p:spPr>
            <a:xfrm>
              <a:off x="6202229" y="4904078"/>
              <a:ext cx="1972887" cy="584775"/>
            </a:xfrm>
            <a:prstGeom prst="rect">
              <a:avLst/>
            </a:prstGeom>
            <a:noFill/>
          </p:spPr>
          <p:txBody>
            <a:bodyPr wrap="square" rtlCol="0">
              <a:spAutoFit/>
            </a:bodyPr>
            <a:lstStyle/>
            <a:p>
              <a:pPr algn="ctr"/>
              <a:r>
                <a:rPr lang="en-GB" sz="1600" b="1">
                  <a:solidFill>
                    <a:schemeClr val="bg1"/>
                  </a:solidFill>
                </a:rPr>
                <a:t>Adult development </a:t>
              </a:r>
            </a:p>
          </p:txBody>
        </p:sp>
      </p:grpSp>
    </p:spTree>
    <p:extLst>
      <p:ext uri="{BB962C8B-B14F-4D97-AF65-F5344CB8AC3E}">
        <p14:creationId xmlns:p14="http://schemas.microsoft.com/office/powerpoint/2010/main" val="2467812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F52E9-D433-48DE-B340-0E8851924116}"/>
              </a:ext>
            </a:extLst>
          </p:cNvPr>
          <p:cNvSpPr>
            <a:spLocks noGrp="1"/>
          </p:cNvSpPr>
          <p:nvPr>
            <p:ph type="title"/>
          </p:nvPr>
        </p:nvSpPr>
        <p:spPr/>
        <p:txBody>
          <a:bodyPr>
            <a:normAutofit/>
          </a:bodyPr>
          <a:lstStyle/>
          <a:p>
            <a:pPr>
              <a:lnSpc>
                <a:spcPct val="107000"/>
              </a:lnSpc>
              <a:spcAft>
                <a:spcPts val="800"/>
              </a:spcAft>
            </a:pPr>
            <a:r>
              <a:rPr lang="en-GB" sz="3600">
                <a:latin typeface="Calibri" panose="020F0502020204030204" pitchFamily="34" charset="0"/>
                <a:ea typeface="Calibri" panose="020F0502020204030204" pitchFamily="34" charset="0"/>
                <a:cs typeface="Times New Roman" panose="02020603050405020304" pitchFamily="18" charset="0"/>
              </a:rPr>
              <a:t>What do you remember about these concepts?</a:t>
            </a:r>
            <a:r>
              <a:rPr lang="en-GB" sz="36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3" name="Content Placeholder 2">
            <a:extLst>
              <a:ext uri="{FF2B5EF4-FFF2-40B4-BE49-F238E27FC236}">
                <a16:creationId xmlns:a16="http://schemas.microsoft.com/office/drawing/2014/main" id="{5F506881-2B63-43BD-AD29-AB56DF5D2B5C}"/>
              </a:ext>
            </a:extLst>
          </p:cNvPr>
          <p:cNvSpPr>
            <a:spLocks noGrp="1"/>
          </p:cNvSpPr>
          <p:nvPr>
            <p:ph idx="1"/>
          </p:nvPr>
        </p:nvSpPr>
        <p:spPr>
          <a:xfrm>
            <a:off x="2493816" y="2477962"/>
            <a:ext cx="8224059" cy="1490749"/>
          </a:xfrm>
        </p:spPr>
        <p:txBody>
          <a:bodyPr>
            <a:noAutofit/>
          </a:bodyPr>
          <a:lstStyle/>
          <a:p>
            <a:pPr>
              <a:lnSpc>
                <a:spcPct val="107000"/>
              </a:lnSpc>
              <a:spcAft>
                <a:spcPts val="800"/>
              </a:spcAft>
            </a:pPr>
            <a:r>
              <a:rPr lang="en-US">
                <a:effectLst/>
                <a:latin typeface="Calibri" panose="020F0502020204030204" pitchFamily="34" charset="0"/>
                <a:ea typeface="Calibri" panose="020F0502020204030204" pitchFamily="34" charset="0"/>
                <a:cs typeface="Times New Roman" panose="02020603050405020304" pitchFamily="18" charset="0"/>
              </a:rPr>
              <a:t>What makes schools complex?</a:t>
            </a:r>
          </a:p>
          <a:p>
            <a:pPr>
              <a:lnSpc>
                <a:spcPct val="107000"/>
              </a:lnSpc>
              <a:spcAft>
                <a:spcPts val="800"/>
              </a:spcAft>
            </a:pPr>
            <a:r>
              <a:rPr lang="en-US">
                <a:latin typeface="Calibri" panose="020F0502020204030204" pitchFamily="34" charset="0"/>
                <a:ea typeface="Calibri" panose="020F0502020204030204" pitchFamily="34" charset="0"/>
                <a:cs typeface="Times New Roman" panose="02020603050405020304" pitchFamily="18" charset="0"/>
              </a:rPr>
              <a:t>Why are problems in schools difficult to solve?</a:t>
            </a:r>
          </a:p>
          <a:p>
            <a:pPr>
              <a:lnSpc>
                <a:spcPct val="107000"/>
              </a:lnSpc>
              <a:spcAft>
                <a:spcPts val="800"/>
              </a:spcAft>
            </a:pPr>
            <a:endParaRPr lang="en-US">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a:latin typeface="Calibri" panose="020F0502020204030204" pitchFamily="34" charset="0"/>
                <a:ea typeface="Calibri" panose="020F0502020204030204" pitchFamily="34" charset="0"/>
                <a:cs typeface="Times New Roman" panose="02020603050405020304" pitchFamily="18" charset="0"/>
              </a:rPr>
              <a:t>Why do adults respond differently to complex and uncertain environments?</a:t>
            </a:r>
          </a:p>
          <a:p>
            <a:pPr>
              <a:lnSpc>
                <a:spcPct val="107000"/>
              </a:lnSpc>
              <a:spcAft>
                <a:spcPts val="800"/>
              </a:spcAft>
            </a:pPr>
            <a:endParaRPr lang="en-US">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To the Getting Heads Together ERASMUS+ Project Website">
            <a:extLst>
              <a:ext uri="{FF2B5EF4-FFF2-40B4-BE49-F238E27FC236}">
                <a16:creationId xmlns:a16="http://schemas.microsoft.com/office/drawing/2014/main" id="{10FA89E8-3CB0-4D55-8F32-53333E767B2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A3E1E61D-FB08-412F-8079-E59B911E59D8}"/>
              </a:ext>
            </a:extLst>
          </p:cNvPr>
          <p:cNvPicPr>
            <a:picLocks noChangeAspect="1"/>
          </p:cNvPicPr>
          <p:nvPr/>
        </p:nvPicPr>
        <p:blipFill>
          <a:blip r:embed="rId4"/>
          <a:stretch>
            <a:fillRect/>
          </a:stretch>
        </p:blipFill>
        <p:spPr>
          <a:xfrm>
            <a:off x="543037" y="2274060"/>
            <a:ext cx="1751338" cy="1738137"/>
          </a:xfrm>
          <a:prstGeom prst="rect">
            <a:avLst/>
          </a:prstGeom>
        </p:spPr>
      </p:pic>
      <p:pic>
        <p:nvPicPr>
          <p:cNvPr id="7" name="Picture 6">
            <a:extLst>
              <a:ext uri="{FF2B5EF4-FFF2-40B4-BE49-F238E27FC236}">
                <a16:creationId xmlns:a16="http://schemas.microsoft.com/office/drawing/2014/main" id="{6A8F7084-D057-4880-A45D-B3B4FEBC227B}"/>
              </a:ext>
            </a:extLst>
          </p:cNvPr>
          <p:cNvPicPr>
            <a:picLocks noChangeAspect="1"/>
          </p:cNvPicPr>
          <p:nvPr/>
        </p:nvPicPr>
        <p:blipFill>
          <a:blip r:embed="rId5"/>
          <a:stretch>
            <a:fillRect/>
          </a:stretch>
        </p:blipFill>
        <p:spPr>
          <a:xfrm>
            <a:off x="536396" y="4380703"/>
            <a:ext cx="1764620" cy="1751319"/>
          </a:xfrm>
          <a:prstGeom prst="rect">
            <a:avLst/>
          </a:prstGeom>
        </p:spPr>
      </p:pic>
    </p:spTree>
    <p:extLst>
      <p:ext uri="{BB962C8B-B14F-4D97-AF65-F5344CB8AC3E}">
        <p14:creationId xmlns:p14="http://schemas.microsoft.com/office/powerpoint/2010/main" val="716275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F52E9-D433-48DE-B340-0E8851924116}"/>
              </a:ext>
            </a:extLst>
          </p:cNvPr>
          <p:cNvSpPr>
            <a:spLocks noGrp="1"/>
          </p:cNvSpPr>
          <p:nvPr>
            <p:ph type="title"/>
          </p:nvPr>
        </p:nvSpPr>
        <p:spPr>
          <a:xfrm>
            <a:off x="768695" y="595999"/>
            <a:ext cx="4837176" cy="1243584"/>
          </a:xfrm>
        </p:spPr>
        <p:txBody>
          <a:bodyPr vert="horz" lIns="91440" tIns="45720" rIns="91440" bIns="45720" rtlCol="0" anchor="ctr">
            <a:normAutofit/>
          </a:bodyPr>
          <a:lstStyle/>
          <a:p>
            <a:pPr>
              <a:spcAft>
                <a:spcPts val="800"/>
              </a:spcAft>
            </a:pPr>
            <a:r>
              <a:rPr lang="en-US" sz="2900">
                <a:effectLst/>
              </a:rPr>
              <a:t>Sensemaking and leadership development </a:t>
            </a:r>
          </a:p>
        </p:txBody>
      </p:sp>
      <p:sp>
        <p:nvSpPr>
          <p:cNvPr id="9" name="TextBox 8">
            <a:extLst>
              <a:ext uri="{FF2B5EF4-FFF2-40B4-BE49-F238E27FC236}">
                <a16:creationId xmlns:a16="http://schemas.microsoft.com/office/drawing/2014/main" id="{9F8F6523-7E98-401F-A04E-30617DB22B86}"/>
              </a:ext>
            </a:extLst>
          </p:cNvPr>
          <p:cNvSpPr txBox="1"/>
          <p:nvPr/>
        </p:nvSpPr>
        <p:spPr>
          <a:xfrm>
            <a:off x="438912" y="2514600"/>
            <a:ext cx="4837176" cy="3666744"/>
          </a:xfrm>
          <a:prstGeom prst="rect">
            <a:avLst/>
          </a:prstGeom>
        </p:spPr>
        <p:txBody>
          <a:bodyPr vert="horz" lIns="91440" tIns="45720" rIns="91440" bIns="45720" rtlCol="0">
            <a:normAutofit/>
          </a:bodyPr>
          <a:lstStyle/>
          <a:p>
            <a:pPr>
              <a:lnSpc>
                <a:spcPct val="110000"/>
              </a:lnSpc>
              <a:spcAft>
                <a:spcPts val="800"/>
              </a:spcAft>
            </a:pPr>
            <a:endParaRPr lang="en-US">
              <a:solidFill>
                <a:schemeClr val="accent1"/>
              </a:solidFill>
              <a:effectLst/>
              <a:latin typeface="Calibri" panose="020F0502020204030204" pitchFamily="34" charset="0"/>
              <a:cs typeface="Calibri" panose="020F0502020204030204" pitchFamily="34" charset="0"/>
            </a:endParaRPr>
          </a:p>
        </p:txBody>
      </p:sp>
      <p:pic>
        <p:nvPicPr>
          <p:cNvPr id="5" name="Picture 4">
            <a:extLst>
              <a:ext uri="{FF2B5EF4-FFF2-40B4-BE49-F238E27FC236}">
                <a16:creationId xmlns:a16="http://schemas.microsoft.com/office/drawing/2014/main" id="{A3E1E61D-FB08-412F-8079-E59B911E59D8}"/>
              </a:ext>
            </a:extLst>
          </p:cNvPr>
          <p:cNvPicPr>
            <a:picLocks noChangeAspect="1"/>
          </p:cNvPicPr>
          <p:nvPr/>
        </p:nvPicPr>
        <p:blipFill>
          <a:blip r:embed="rId3"/>
          <a:stretch>
            <a:fillRect/>
          </a:stretch>
        </p:blipFill>
        <p:spPr>
          <a:xfrm>
            <a:off x="6753967" y="583207"/>
            <a:ext cx="2128305" cy="2112264"/>
          </a:xfrm>
          <a:prstGeom prst="rect">
            <a:avLst/>
          </a:prstGeom>
        </p:spPr>
      </p:pic>
      <p:pic>
        <p:nvPicPr>
          <p:cNvPr id="13" name="Picture 12">
            <a:extLst>
              <a:ext uri="{FF2B5EF4-FFF2-40B4-BE49-F238E27FC236}">
                <a16:creationId xmlns:a16="http://schemas.microsoft.com/office/drawing/2014/main" id="{FDE1395D-ECA9-4E94-B1AB-1405200F98EE}"/>
              </a:ext>
            </a:extLst>
          </p:cNvPr>
          <p:cNvPicPr>
            <a:picLocks noChangeAspect="1"/>
          </p:cNvPicPr>
          <p:nvPr/>
        </p:nvPicPr>
        <p:blipFill>
          <a:blip r:embed="rId4"/>
          <a:stretch>
            <a:fillRect/>
          </a:stretch>
        </p:blipFill>
        <p:spPr>
          <a:xfrm>
            <a:off x="7669620" y="2956744"/>
            <a:ext cx="3239875" cy="3215456"/>
          </a:xfrm>
          <a:prstGeom prst="rect">
            <a:avLst/>
          </a:prstGeom>
        </p:spPr>
      </p:pic>
      <p:pic>
        <p:nvPicPr>
          <p:cNvPr id="7" name="Picture 6">
            <a:extLst>
              <a:ext uri="{FF2B5EF4-FFF2-40B4-BE49-F238E27FC236}">
                <a16:creationId xmlns:a16="http://schemas.microsoft.com/office/drawing/2014/main" id="{6A8F7084-D057-4880-A45D-B3B4FEBC227B}"/>
              </a:ext>
            </a:extLst>
          </p:cNvPr>
          <p:cNvPicPr>
            <a:picLocks noChangeAspect="1"/>
          </p:cNvPicPr>
          <p:nvPr/>
        </p:nvPicPr>
        <p:blipFill>
          <a:blip r:embed="rId5"/>
          <a:stretch>
            <a:fillRect/>
          </a:stretch>
        </p:blipFill>
        <p:spPr>
          <a:xfrm>
            <a:off x="9722031" y="595999"/>
            <a:ext cx="2102528" cy="2086680"/>
          </a:xfrm>
          <a:prstGeom prst="rect">
            <a:avLst/>
          </a:prstGeom>
        </p:spPr>
      </p:pic>
      <p:pic>
        <p:nvPicPr>
          <p:cNvPr id="4" name="Picture 2" descr="To the Getting Heads Together ERASMUS+ Project Website">
            <a:extLst>
              <a:ext uri="{FF2B5EF4-FFF2-40B4-BE49-F238E27FC236}">
                <a16:creationId xmlns:a16="http://schemas.microsoft.com/office/drawing/2014/main" id="{10FA89E8-3CB0-4D55-8F32-53333E767B29}"/>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646B473-2619-E2E7-4BC4-B6C988DE0AB5}"/>
              </a:ext>
            </a:extLst>
          </p:cNvPr>
          <p:cNvSpPr txBox="1"/>
          <p:nvPr/>
        </p:nvSpPr>
        <p:spPr>
          <a:xfrm>
            <a:off x="768695" y="2833141"/>
            <a:ext cx="5327305" cy="1200329"/>
          </a:xfrm>
          <a:prstGeom prst="rect">
            <a:avLst/>
          </a:prstGeom>
          <a:noFill/>
        </p:spPr>
        <p:txBody>
          <a:bodyPr wrap="square" rtlCol="0">
            <a:spAutoFit/>
          </a:bodyPr>
          <a:lstStyle/>
          <a:p>
            <a:r>
              <a:rPr lang="en-US" sz="2400"/>
              <a:t>How do school leaders make sense of the complex environment within which they operate?</a:t>
            </a:r>
            <a:endParaRPr lang="en-GB" sz="2400"/>
          </a:p>
        </p:txBody>
      </p:sp>
    </p:spTree>
    <p:extLst>
      <p:ext uri="{BB962C8B-B14F-4D97-AF65-F5344CB8AC3E}">
        <p14:creationId xmlns:p14="http://schemas.microsoft.com/office/powerpoint/2010/main" val="1100607069"/>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24</Slides>
  <Notes>22</Notes>
  <HiddenSlides>0</HiddenSlide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AccentBoxVTI</vt:lpstr>
      <vt:lpstr>Group Development Session 1</vt:lpstr>
      <vt:lpstr>Programme objectives</vt:lpstr>
      <vt:lpstr>Session Foci</vt:lpstr>
      <vt:lpstr>The Course</vt:lpstr>
      <vt:lpstr>Programme terminology</vt:lpstr>
      <vt:lpstr>What do we mean by School Leadership?</vt:lpstr>
      <vt:lpstr>Theoretical constructs</vt:lpstr>
      <vt:lpstr>What do you remember about these concepts? </vt:lpstr>
      <vt:lpstr>Sensemaking and leadership development </vt:lpstr>
      <vt:lpstr>Mental models </vt:lpstr>
      <vt:lpstr>Wicked Problems</vt:lpstr>
      <vt:lpstr>Wicked Problems</vt:lpstr>
      <vt:lpstr>Relevance for school leaders</vt:lpstr>
      <vt:lpstr>A critical reflection</vt:lpstr>
      <vt:lpstr>Case Studies</vt:lpstr>
      <vt:lpstr>Case Study 1</vt:lpstr>
      <vt:lpstr>Case Study 2</vt:lpstr>
      <vt:lpstr>Reflection</vt:lpstr>
      <vt:lpstr>Experiments</vt:lpstr>
      <vt:lpstr>The Ladder of Inference </vt:lpstr>
      <vt:lpstr>A Sensemaking Tool</vt:lpstr>
      <vt:lpstr>Experiment A</vt:lpstr>
      <vt:lpstr>Next steps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ERASMUS Output 2:  Transformational Growth</dc:title>
  <dc:creator>Kathryn Morgan</dc:creator>
  <cp:revision>1</cp:revision>
  <dcterms:created xsi:type="dcterms:W3CDTF">2021-12-13T09:58:15Z</dcterms:created>
  <dcterms:modified xsi:type="dcterms:W3CDTF">2023-06-12T23:15:57Z</dcterms:modified>
</cp:coreProperties>
</file>